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0" r:id="rId2"/>
    <p:sldId id="340" r:id="rId3"/>
    <p:sldId id="351" r:id="rId4"/>
    <p:sldId id="341" r:id="rId5"/>
    <p:sldId id="334" r:id="rId6"/>
    <p:sldId id="342" r:id="rId7"/>
    <p:sldId id="332" r:id="rId8"/>
    <p:sldId id="335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2" r:id="rId17"/>
    <p:sldId id="353" r:id="rId18"/>
    <p:sldId id="263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0765" autoAdjust="0"/>
  </p:normalViewPr>
  <p:slideViewPr>
    <p:cSldViewPr>
      <p:cViewPr varScale="1">
        <p:scale>
          <a:sx n="77" d="100"/>
          <a:sy n="77" d="100"/>
        </p:scale>
        <p:origin x="126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46D06-1039-4EC3-97C0-97E738A0FD0C}" type="datetimeFigureOut">
              <a:rPr lang="cs-CZ"/>
              <a:pPr>
                <a:defRPr/>
              </a:pPr>
              <a:t>08.04.2018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E330EA-6EB6-4098-8E1E-0889591E4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4606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2E5FEA-303F-450B-9DA2-E675148CA045}" type="datetimeFigureOut">
              <a:rPr lang="cs-CZ"/>
              <a:pPr>
                <a:defRPr/>
              </a:pPr>
              <a:t>08.04.2018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3E9F1A-1E9C-4E5D-B1DF-994C2D5E0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0491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4223E-6E24-4ED8-917E-828D8B1B1AB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3E9F1A-1E9C-4E5D-B1DF-994C2D5E03E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57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6D3CD-4F9A-49C3-A563-E2A023D6D37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0BB2-B072-4DEB-A340-D2063D87F8CF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8028-4FA0-4EA5-B00B-F2EF556C8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044F-3503-44B2-AC1B-59554D8F3467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25B9-E7C2-4EB2-B6AB-D7A663AB9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9EEB-B19E-463F-BB1E-76370F2ADA20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AE51-62DE-4DA8-86FB-FB551DF5C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 userDrawn="1"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 userDrawn="1"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 userDrawn="1"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5509-DE41-4200-BB74-32D5ABB0EB94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DF94-6427-4A12-AB52-C04153401071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56CE-0E1A-4E1D-8ADB-A9755C6C5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4817-A450-4D01-830E-727FD4441710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CE18-A1C4-476A-B627-E4BF1EBD9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BB37-72CB-4C51-879D-CDEE1FE4F256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2CD4-7986-465F-9F0D-0BC41E89F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5F20-8E06-440F-BBC0-2CB76CD3DCC0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E63F-E36B-4762-8BC0-847C2EB13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CD88-9FAB-484B-B952-B96566EB4F6D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1813-6FFE-4438-AD40-3B309694D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9C9-1DBD-4924-BF48-3BBA1DC36507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91AE-B56E-400E-BFCA-3794E9633A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0ABE-7ECC-4652-AE98-3B6A7CA631D5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8E2D-E0AA-44A6-AF50-DE74F0A89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7F515-0F72-440A-9F26-6B75801D2B1E}" type="datetime1">
              <a:rPr lang="cs-CZ"/>
              <a:pPr>
                <a:defRPr/>
              </a:pPr>
              <a:t>08.04.2018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21002F-EBE2-4D60-A45F-A0C0ECE8D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1995030"/>
            <a:ext cx="84248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U0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0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Informa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6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/13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DOM a MS Excel: buňka a graf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5740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Barva písma</a:t>
            </a:r>
            <a:r>
              <a:rPr lang="en-US" sz="1800" dirty="0" smtClean="0">
                <a:cs typeface="Courier New" pitchFamily="49" charset="0"/>
              </a:rPr>
              <a:t> – </a:t>
            </a:r>
            <a:r>
              <a:rPr lang="en-US" sz="1800" dirty="0" err="1" smtClean="0">
                <a:cs typeface="Courier New" pitchFamily="49" charset="0"/>
              </a:rPr>
              <a:t>objekt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b="1" dirty="0" smtClean="0">
                <a:cs typeface="Courier New" pitchFamily="49" charset="0"/>
              </a:rPr>
              <a:t>Font</a:t>
            </a:r>
            <a:endParaRPr lang="en-US" sz="1800" b="1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("A3:A4")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Font</a:t>
            </a: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Color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vbRed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   </a:t>
            </a: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TintAndShade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With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>
                <a:cs typeface="Courier New" pitchFamily="49" charset="0"/>
              </a:rPr>
              <a:t>Barva pozadí</a:t>
            </a:r>
            <a:r>
              <a:rPr lang="en-US" sz="1800" dirty="0">
                <a:cs typeface="Courier New" pitchFamily="49" charset="0"/>
              </a:rPr>
              <a:t> – </a:t>
            </a:r>
            <a:r>
              <a:rPr lang="en-US" sz="1800" dirty="0" err="1">
                <a:cs typeface="Courier New" pitchFamily="49" charset="0"/>
              </a:rPr>
              <a:t>objekt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b="1" dirty="0" err="1">
                <a:cs typeface="Courier New" pitchFamily="49" charset="0"/>
              </a:rPr>
              <a:t>Interiror</a:t>
            </a:r>
            <a:endParaRPr lang="en-US" sz="1800" b="1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("A3:A4").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Interior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.Pattern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xlSolid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PatternColorIndex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xlAutomatic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.Color =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RGB(0, 255, 0)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</a:t>
            </a: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TintAndShade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PatternTintAndShade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 With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cs typeface="Courier New" pitchFamily="49" charset="0"/>
              </a:rPr>
              <a:t>Bold, Italics, Underline – </a:t>
            </a:r>
            <a:r>
              <a:rPr lang="en-US" sz="1800" dirty="0" err="1" smtClean="0">
                <a:cs typeface="Courier New" pitchFamily="49" charset="0"/>
              </a:rPr>
              <a:t>objekt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b="1" dirty="0" smtClean="0">
                <a:cs typeface="Courier New" pitchFamily="49" charset="0"/>
              </a:rPr>
              <a:t>Font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("A3:A4").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Font</a:t>
            </a: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.Bold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Italic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Underline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Calibri" pitchFamily="34" charset="0"/>
              </a:rPr>
              <a:t>FORMÁT BUŇKY: Atributy písma</a:t>
            </a:r>
            <a:endParaRPr lang="cs-CZ" cap="all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53701"/>
              </p:ext>
            </p:extLst>
          </p:nvPr>
        </p:nvGraphicFramePr>
        <p:xfrm>
          <a:off x="5364088" y="774976"/>
          <a:ext cx="3528393" cy="26822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76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151">
                <a:tc>
                  <a:txBody>
                    <a:bodyPr/>
                    <a:lstStyle/>
                    <a:p>
                      <a:r>
                        <a:rPr lang="cs-CZ" sz="1600" dirty="0" err="1"/>
                        <a:t>vbBlack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0x0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Black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151">
                <a:tc>
                  <a:txBody>
                    <a:bodyPr/>
                    <a:lstStyle/>
                    <a:p>
                      <a:r>
                        <a:rPr lang="cs-CZ" sz="1600"/>
                        <a:t>vbRed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0xFF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151">
                <a:tc>
                  <a:txBody>
                    <a:bodyPr/>
                    <a:lstStyle/>
                    <a:p>
                      <a:r>
                        <a:rPr lang="cs-CZ" sz="1600"/>
                        <a:t>vbGreen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0xFF00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151">
                <a:tc>
                  <a:txBody>
                    <a:bodyPr/>
                    <a:lstStyle/>
                    <a:p>
                      <a:r>
                        <a:rPr lang="cs-CZ" sz="1600"/>
                        <a:t>vbYellow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0xFFFF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Yellow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151">
                <a:tc>
                  <a:txBody>
                    <a:bodyPr/>
                    <a:lstStyle/>
                    <a:p>
                      <a:r>
                        <a:rPr lang="cs-CZ" sz="1600"/>
                        <a:t>vbBlue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0xFF0000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Blue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151">
                <a:tc>
                  <a:txBody>
                    <a:bodyPr/>
                    <a:lstStyle/>
                    <a:p>
                      <a:r>
                        <a:rPr lang="cs-CZ" sz="1600"/>
                        <a:t>vbMagenta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0xFF00FF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Magenta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151">
                <a:tc>
                  <a:txBody>
                    <a:bodyPr/>
                    <a:lstStyle/>
                    <a:p>
                      <a:r>
                        <a:rPr lang="cs-CZ" sz="1600"/>
                        <a:t>vbCyan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0xFFFF00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Cyan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151">
                <a:tc>
                  <a:txBody>
                    <a:bodyPr/>
                    <a:lstStyle/>
                    <a:p>
                      <a:r>
                        <a:rPr lang="cs-CZ" sz="1600"/>
                        <a:t>vbWhite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0xFFFFFF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White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21944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Range("A1:G2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Borders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xlEdgeLeft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LineStyle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xlContinuous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ColorIndex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TintAndShade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Weight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xlMedium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'Use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xlThin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 smaller border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Range("A1:G2")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Borders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xlEdgeTop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LineStyle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xlContinuous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ColorIndex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TintAndShade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Weight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xlMedium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'Use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xlThin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 smaller border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Range("A1:G2")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Borders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xlEdgeBottom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LineStyle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xlContinuous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ColorIndex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TintAndShade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Weight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xlMedium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'Use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xlThin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 smaller border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With</a:t>
            </a:r>
            <a:endParaRPr lang="en-US" sz="1600" dirty="0"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600" dirty="0"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>
                <a:cs typeface="Courier New" pitchFamily="49" charset="0"/>
              </a:rPr>
              <a:t>   </a:t>
            </a:r>
            <a:endParaRPr lang="cs-CZ" sz="1600" dirty="0"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>
                <a:latin typeface="Calibri" pitchFamily="34" charset="0"/>
              </a:rPr>
              <a:t>FORMÁT BUŇKY: Ohraničení </a:t>
            </a:r>
            <a:r>
              <a:rPr lang="cs-CZ" b="1" cap="all" dirty="0" smtClean="0">
                <a:latin typeface="Calibri" pitchFamily="34" charset="0"/>
              </a:rPr>
              <a:t>buňky</a:t>
            </a:r>
            <a:r>
              <a:rPr lang="en-US" b="1" cap="all" dirty="0" smtClean="0">
                <a:latin typeface="Calibri" pitchFamily="34" charset="0"/>
              </a:rPr>
              <a:t> – </a:t>
            </a:r>
            <a:r>
              <a:rPr lang="en-US" b="1" dirty="0" err="1" smtClean="0">
                <a:latin typeface="Calibri" pitchFamily="34" charset="0"/>
              </a:rPr>
              <a:t>objekt</a:t>
            </a:r>
            <a:r>
              <a:rPr lang="en-US" b="1" dirty="0" smtClean="0">
                <a:latin typeface="Calibri" pitchFamily="34" charset="0"/>
              </a:rPr>
              <a:t> Borders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6730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Deklarace proměnné typu Chart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Chart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Pro vytvoření nového grafu použijeme kolekci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ChartObjects</a:t>
            </a:r>
            <a:r>
              <a:rPr lang="cs-CZ" sz="1800" dirty="0" smtClean="0">
                <a:cs typeface="Courier New" pitchFamily="49" charset="0"/>
              </a:rPr>
              <a:t> a její metodu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cs-CZ" sz="1800" dirty="0" smtClean="0">
                <a:cs typeface="Courier New" pitchFamily="49" charset="0"/>
              </a:rPr>
              <a:t>Volání </a:t>
            </a:r>
            <a:r>
              <a:rPr lang="cs-CZ" sz="1800" dirty="0">
                <a:cs typeface="Courier New" pitchFamily="49" charset="0"/>
              </a:rPr>
              <a:t>metody přidá graf, který je součástí listu (</a:t>
            </a:r>
            <a:r>
              <a:rPr lang="cs-CZ" sz="1800" dirty="0" err="1">
                <a:cs typeface="Courier New" pitchFamily="49" charset="0"/>
              </a:rPr>
              <a:t>embedded</a:t>
            </a:r>
            <a:r>
              <a:rPr lang="cs-CZ" sz="1800" dirty="0">
                <a:cs typeface="Courier New" pitchFamily="49" charset="0"/>
              </a:rPr>
              <a:t> chart</a:t>
            </a:r>
            <a:r>
              <a:rPr lang="cs-CZ" sz="1800" dirty="0" smtClean="0">
                <a:cs typeface="Courier New" pitchFamily="49" charset="0"/>
              </a:rPr>
              <a:t>). </a:t>
            </a:r>
            <a:r>
              <a:rPr lang="cs-CZ" sz="2000" dirty="0" smtClean="0">
                <a:cs typeface="Courier New" pitchFamily="49" charset="0"/>
              </a:rPr>
              <a:t>P</a:t>
            </a:r>
            <a:r>
              <a:rPr lang="cs-CZ" sz="1800" dirty="0" smtClean="0">
                <a:cs typeface="Courier New" pitchFamily="49" charset="0"/>
              </a:rPr>
              <a:t>arametrem metody jsou souřadnice levého horního rohu a rozměry oblasti grafu</a:t>
            </a:r>
            <a:r>
              <a:rPr lang="cs-CZ" sz="1600" dirty="0" smtClean="0">
                <a:cs typeface="Courier New" pitchFamily="49" charset="0"/>
              </a:rPr>
              <a:t> </a:t>
            </a:r>
            <a:endParaRPr lang="cs-CZ" sz="1600" dirty="0">
              <a:cs typeface="Courier New" pitchFamily="49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Top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g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ChartObjects.Add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0,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0,500,250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Prostřednictvím kolekce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ChartObjects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(i)</a:t>
            </a:r>
            <a:r>
              <a:rPr lang="cs-CZ" sz="1800" b="1" dirty="0" smtClean="0">
                <a:cs typeface="Courier New" pitchFamily="49" charset="0"/>
              </a:rPr>
              <a:t> </a:t>
            </a:r>
            <a:r>
              <a:rPr lang="cs-CZ" sz="1800" dirty="0" smtClean="0">
                <a:cs typeface="Courier New" pitchFamily="49" charset="0"/>
              </a:rPr>
              <a:t>lze pracovat s jednotlivými vloženými grafy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i = 1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To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(1).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ChartObjects.Count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(1).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ChartObjects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Chart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Next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go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(1).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ChartObjects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g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go.Chart</a:t>
            </a:r>
            <a:endParaRPr lang="cs-CZ" sz="1600" dirty="0" smtClean="0"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Calibri" pitchFamily="34" charset="0"/>
              </a:rPr>
              <a:t>GRAF: VYTVOŘENÍ OBJEKTU</a:t>
            </a:r>
            <a:endParaRPr lang="cs-CZ" cap="all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23398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sz="1800" dirty="0">
                <a:cs typeface="Courier New" pitchFamily="49" charset="0"/>
              </a:rPr>
              <a:t>Titulek grafu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HasTitle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True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ChartTitle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"Graf č. " &amp;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CStr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Objekt </a:t>
            </a:r>
            <a:r>
              <a:rPr lang="cs-CZ" sz="1800" dirty="0" err="1" smtClean="0">
                <a:cs typeface="Courier New" pitchFamily="49" charset="0"/>
              </a:rPr>
              <a:t>Axes</a:t>
            </a:r>
            <a:r>
              <a:rPr lang="cs-CZ" sz="1800" dirty="0" smtClean="0">
                <a:cs typeface="Courier New" pitchFamily="49" charset="0"/>
              </a:rPr>
              <a:t> komplexně popisuje osy grafu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>
                <a:cs typeface="Courier New" pitchFamily="49" charset="0"/>
              </a:rPr>
              <a:t>x-ová osa </a:t>
            </a:r>
            <a:r>
              <a:rPr lang="cs-CZ" sz="1600" dirty="0">
                <a:cs typeface="Courier New" pitchFamily="49" charset="0"/>
              </a:rPr>
              <a:t>– </a:t>
            </a:r>
            <a:r>
              <a:rPr lang="cs-CZ" sz="1600" dirty="0" err="1" smtClean="0">
                <a:cs typeface="Courier New" pitchFamily="49" charset="0"/>
              </a:rPr>
              <a:t>xlValue</a:t>
            </a:r>
            <a:r>
              <a:rPr lang="cs-CZ" sz="1600" dirty="0" smtClean="0">
                <a:cs typeface="Courier New" pitchFamily="49" charset="0"/>
              </a:rPr>
              <a:t>, y-</a:t>
            </a:r>
            <a:r>
              <a:rPr lang="cs-CZ" sz="1600" dirty="0" err="1" smtClean="0">
                <a:cs typeface="Courier New" pitchFamily="49" charset="0"/>
              </a:rPr>
              <a:t>ová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osa – </a:t>
            </a:r>
            <a:r>
              <a:rPr lang="cs-CZ" sz="1600" dirty="0" err="1" smtClean="0">
                <a:cs typeface="Courier New" pitchFamily="49" charset="0"/>
              </a:rPr>
              <a:t>xlCategory</a:t>
            </a:r>
            <a:r>
              <a:rPr lang="cs-CZ" sz="1600" dirty="0" smtClean="0">
                <a:cs typeface="Courier New" pitchFamily="49" charset="0"/>
              </a:rPr>
              <a:t> </a:t>
            </a:r>
            <a:endParaRPr lang="cs-CZ" sz="1600" dirty="0"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Popis os – nejdříve </a:t>
            </a:r>
            <a:r>
              <a:rPr lang="cs-CZ" sz="1800" dirty="0">
                <a:cs typeface="Courier New" pitchFamily="49" charset="0"/>
              </a:rPr>
              <a:t>je nutná nastavit, že osa bude mít </a:t>
            </a:r>
            <a:r>
              <a:rPr lang="cs-CZ" sz="1800" dirty="0" smtClean="0">
                <a:cs typeface="Courier New" pitchFamily="49" charset="0"/>
              </a:rPr>
              <a:t>popis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xlValue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HasTitle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True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xlValue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AxisTitle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.Text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"M(x) [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kN.m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]"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xlCategory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HasTitle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True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xlCategory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AxisTitle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.Text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"x [m]"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Měřítka os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xlValue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MinimumScale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xlValue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MaximumScale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h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xlCategory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MinimumScale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a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xlCategory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MaximumScale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b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Calibri" pitchFamily="34" charset="0"/>
              </a:rPr>
              <a:t>GRAF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1434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Datové řady grafu spravujeme prostřednictví kolekce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cs-CZ" sz="1800" dirty="0" smtClean="0">
                <a:cs typeface="Courier New" pitchFamily="49" charset="0"/>
              </a:rPr>
              <a:t>Metoda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NewSeries</a:t>
            </a:r>
            <a:r>
              <a:rPr lang="cs-CZ" sz="1800" dirty="0" smtClean="0">
                <a:cs typeface="Courier New" pitchFamily="49" charset="0"/>
              </a:rPr>
              <a:t> přidá novou řadu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NewSeries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1800" dirty="0" err="1" smtClean="0">
                <a:cs typeface="Courier New" pitchFamily="49" charset="0"/>
              </a:rPr>
              <a:t>Odstanění</a:t>
            </a:r>
            <a:r>
              <a:rPr lang="cs-CZ" sz="1800" dirty="0" smtClean="0">
                <a:cs typeface="Courier New" pitchFamily="49" charset="0"/>
              </a:rPr>
              <a:t> datových řad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rada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Series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rada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SeriesCollection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1073150" indent="0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rada.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rada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With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Jednotlivé řady jsou dostupné prostřednictvím indexu 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Číselné hodnoty grafu přiřadíme pomocí vlastností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XValues</a:t>
            </a:r>
            <a:r>
              <a:rPr lang="cs-CZ" sz="1800" dirty="0" smtClean="0">
                <a:cs typeface="Courier New" pitchFamily="49" charset="0"/>
              </a:rPr>
              <a:t> a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Values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XValues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...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dirty="0" smtClean="0">
                <a:cs typeface="Courier New" pitchFamily="49" charset="0"/>
                <a:sym typeface="Wingdings" pitchFamily="2" charset="2"/>
              </a:rPr>
              <a:t>x-</a:t>
            </a:r>
            <a:r>
              <a:rPr lang="en-US" sz="1600" dirty="0" err="1" smtClean="0">
                <a:cs typeface="Courier New" pitchFamily="49" charset="0"/>
                <a:sym typeface="Wingdings" pitchFamily="2" charset="2"/>
              </a:rPr>
              <a:t>ov</a:t>
            </a:r>
            <a:r>
              <a:rPr lang="cs-CZ" sz="1600" dirty="0" smtClean="0">
                <a:cs typeface="Courier New" pitchFamily="49" charset="0"/>
                <a:sym typeface="Wingdings" pitchFamily="2" charset="2"/>
              </a:rPr>
              <a:t>é souřadnice</a:t>
            </a:r>
            <a:endParaRPr lang="cs-CZ" sz="16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Values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...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dirty="0" smtClean="0">
                <a:cs typeface="Courier New" pitchFamily="49" charset="0"/>
                <a:sym typeface="Wingdings" pitchFamily="2" charset="2"/>
              </a:rPr>
              <a:t>y-</a:t>
            </a:r>
            <a:r>
              <a:rPr lang="en-US" sz="1600" dirty="0" err="1" smtClean="0">
                <a:cs typeface="Courier New" pitchFamily="49" charset="0"/>
                <a:sym typeface="Wingdings" pitchFamily="2" charset="2"/>
              </a:rPr>
              <a:t>ov</a:t>
            </a:r>
            <a:r>
              <a:rPr lang="cs-CZ" sz="1600" dirty="0" smtClean="0">
                <a:cs typeface="Courier New" pitchFamily="49" charset="0"/>
                <a:sym typeface="Wingdings" pitchFamily="2" charset="2"/>
              </a:rPr>
              <a:t>é hodnoty</a:t>
            </a:r>
            <a:endParaRPr lang="cs-CZ" sz="16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Calibri" pitchFamily="34" charset="0"/>
              </a:rPr>
              <a:t>GRAF – Typ a data grafu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13132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Typ grafu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ChartType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xlXYScatterLines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Calibri" pitchFamily="34" charset="0"/>
              </a:rPr>
              <a:t>GRAF – Typ a data grafu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47006"/>
              </p:ext>
            </p:extLst>
          </p:nvPr>
        </p:nvGraphicFramePr>
        <p:xfrm>
          <a:off x="539552" y="2276872"/>
          <a:ext cx="7920879" cy="2238414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496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xlXYScatter</a:t>
                      </a:r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-4169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Scatter.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96">
                <a:tc>
                  <a:txBody>
                    <a:bodyPr/>
                    <a:lstStyle/>
                    <a:p>
                      <a:r>
                        <a:rPr lang="cs-CZ" sz="1600" b="1"/>
                        <a:t>xlXYScatterLines</a:t>
                      </a:r>
                      <a:endParaRPr lang="cs-CZ" sz="16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74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Scatter with Lines.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67">
                <a:tc>
                  <a:txBody>
                    <a:bodyPr/>
                    <a:lstStyle/>
                    <a:p>
                      <a:r>
                        <a:rPr lang="cs-CZ" sz="1600" b="1"/>
                        <a:t>xlXYScatterLinesNoMarkers</a:t>
                      </a:r>
                      <a:endParaRPr lang="cs-CZ" sz="16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75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Scatter with Lines and No Data Markers.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67">
                <a:tc>
                  <a:txBody>
                    <a:bodyPr/>
                    <a:lstStyle/>
                    <a:p>
                      <a:r>
                        <a:rPr lang="cs-CZ" sz="1600" b="1"/>
                        <a:t>xlXYScatterSmooth</a:t>
                      </a:r>
                      <a:endParaRPr lang="cs-CZ" sz="16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72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Scatter with Smoothed Lines.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367">
                <a:tc>
                  <a:txBody>
                    <a:bodyPr/>
                    <a:lstStyle/>
                    <a:p>
                      <a:r>
                        <a:rPr lang="cs-CZ" sz="1600" b="1"/>
                        <a:t>xlXYScatterSmoothNoMarkers</a:t>
                      </a:r>
                      <a:endParaRPr lang="cs-CZ" sz="16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Scatter with Smoothed Lines and No Data Markers.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30137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400" dirty="0" smtClean="0">
                <a:cs typeface="Courier New" pitchFamily="49" charset="0"/>
              </a:rPr>
              <a:t>Deklarace proměnné, vytvoření </a:t>
            </a:r>
            <a:r>
              <a:rPr lang="cs-CZ" sz="1400" dirty="0">
                <a:cs typeface="Courier New" pitchFamily="49" charset="0"/>
              </a:rPr>
              <a:t>nového grafu </a:t>
            </a:r>
            <a:r>
              <a:rPr lang="cs-CZ" sz="1400" dirty="0" smtClean="0">
                <a:cs typeface="Courier New" pitchFamily="49" charset="0"/>
              </a:rPr>
              <a:t> a nastavení typu grafu</a:t>
            </a:r>
            <a:endParaRPr lang="cs-CZ" sz="1600" dirty="0" smtClean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Chart</a:t>
            </a:r>
          </a:p>
          <a:p>
            <a:pPr marL="357188" indent="0" algn="just">
              <a:spcBef>
                <a:spcPts val="0"/>
              </a:spcBef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g=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ChartObjects.Add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0,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0,500,250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Chart</a:t>
            </a:r>
            <a:endParaRPr lang="cs-CZ" sz="1500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 algn="just">
              <a:spcBef>
                <a:spcPts val="0"/>
              </a:spcBef>
              <a:buNone/>
            </a:pP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400" b="1" dirty="0" err="1">
                <a:latin typeface="Courier New" pitchFamily="49" charset="0"/>
                <a:cs typeface="Courier New" pitchFamily="49" charset="0"/>
              </a:rPr>
              <a:t>ChartType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xlXYScatterLines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cs typeface="Courier New" pitchFamily="49" charset="0"/>
              </a:rPr>
              <a:t>Titulek </a:t>
            </a:r>
            <a:r>
              <a:rPr lang="cs-CZ" sz="1400" dirty="0" smtClean="0">
                <a:cs typeface="Courier New" pitchFamily="49" charset="0"/>
              </a:rPr>
              <a:t>grafu a popis os</a:t>
            </a:r>
            <a:endParaRPr lang="cs-CZ" sz="18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HasTitle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True</a:t>
            </a:r>
            <a:endParaRPr lang="cs-CZ" sz="15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ChartTitle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"Graf č. " &amp;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CStr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(i)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 smtClean="0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xlValue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HasTitle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True</a:t>
            </a:r>
            <a:endParaRPr lang="cs-CZ" sz="15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xlValue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AxisTitle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.Text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"M(x) [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kN.m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]"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xlCategory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HasTitle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True</a:t>
            </a:r>
            <a:endParaRPr lang="cs-CZ" sz="15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xlCategory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AxisTitle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.Text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"x [m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]"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 smtClean="0">
                <a:cs typeface="Courier New" pitchFamily="49" charset="0"/>
              </a:rPr>
              <a:t>Měřítka </a:t>
            </a:r>
            <a:r>
              <a:rPr lang="cs-CZ" sz="1400" dirty="0">
                <a:cs typeface="Courier New" pitchFamily="49" charset="0"/>
              </a:rPr>
              <a:t>os</a:t>
            </a:r>
            <a:endParaRPr lang="cs-CZ" sz="18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xlCategory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MinimumScale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WorksheetFunction.Min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PoleY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xlCategory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MaximumScale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WorksheetFunction.Max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PoleY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 smtClean="0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xlValue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MinimumScale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WorksheetFunction.Min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PoleX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5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Axes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xlValue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MaximumScale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WorksheetFunction.Max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PoleX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cs typeface="Courier New" pitchFamily="49" charset="0"/>
              </a:rPr>
              <a:t>Nov</a:t>
            </a:r>
            <a:r>
              <a:rPr lang="cs-CZ" sz="1400" dirty="0">
                <a:cs typeface="Courier New" pitchFamily="49" charset="0"/>
              </a:rPr>
              <a:t>á řada</a:t>
            </a:r>
            <a:endParaRPr lang="cs-CZ" sz="18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NewSeries</a:t>
            </a:r>
            <a:endParaRPr lang="cs-CZ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cs typeface="Courier New" pitchFamily="49" charset="0"/>
              </a:rPr>
              <a:t>Číselné hodnoty grafu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 smtClean="0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 smtClean="0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XValues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poleX</a:t>
            </a:r>
            <a:endParaRPr lang="cs-CZ" sz="15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 smtClean="0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.Count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Values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poleY</a:t>
            </a:r>
            <a:endParaRPr lang="cs-CZ" sz="15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548680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Calibri" pitchFamily="34" charset="0"/>
              </a:rPr>
              <a:t>GRAF: VYTVOŘENÍ OBJEKTU</a:t>
            </a:r>
            <a:endParaRPr lang="cs-CZ" cap="all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41513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600" dirty="0" err="1" smtClean="0">
                <a:cs typeface="Courier New" pitchFamily="49" charset="0"/>
              </a:rPr>
              <a:t>Odst</a:t>
            </a:r>
            <a:r>
              <a:rPr lang="en-US" sz="1600" dirty="0">
                <a:cs typeface="Courier New" pitchFamily="49" charset="0"/>
              </a:rPr>
              <a:t>r</a:t>
            </a:r>
            <a:r>
              <a:rPr lang="cs-CZ" sz="1600" dirty="0" err="1" smtClean="0">
                <a:cs typeface="Courier New" pitchFamily="49" charset="0"/>
              </a:rPr>
              <a:t>anění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datových řad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rada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Series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Each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rada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g.SeriesCollection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rada.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Delete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Next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rada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cs typeface="Courier New" pitchFamily="49" charset="0"/>
              </a:rPr>
              <a:t>Nov</a:t>
            </a:r>
            <a:r>
              <a:rPr lang="cs-CZ" sz="1600" dirty="0" smtClean="0">
                <a:cs typeface="Courier New" pitchFamily="49" charset="0"/>
              </a:rPr>
              <a:t>á řada</a:t>
            </a:r>
            <a:endParaRPr lang="cs-CZ" sz="18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NewSeries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>
                <a:cs typeface="Courier New" pitchFamily="49" charset="0"/>
              </a:rPr>
              <a:t>Číselné </a:t>
            </a:r>
            <a:r>
              <a:rPr lang="cs-CZ" sz="1600" dirty="0">
                <a:cs typeface="Courier New" pitchFamily="49" charset="0"/>
              </a:rPr>
              <a:t>hodnoty </a:t>
            </a:r>
            <a:r>
              <a:rPr lang="cs-CZ" sz="1600" dirty="0" smtClean="0">
                <a:cs typeface="Courier New" pitchFamily="49" charset="0"/>
              </a:rPr>
              <a:t>grafu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(1).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XValues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poleX</a:t>
            </a:r>
            <a:endParaRPr lang="cs-CZ" sz="16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g.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SeriesCollection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(1).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Values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poleY</a:t>
            </a:r>
            <a:endParaRPr lang="cs-CZ" sz="16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Calibri" pitchFamily="34" charset="0"/>
              </a:rPr>
              <a:t>GRAF: VYTVOŘENÍ OBJEKTU</a:t>
            </a:r>
            <a:endParaRPr lang="cs-CZ" cap="all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28327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2676525"/>
            <a:ext cx="84248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Děkuji za pozornost.</a:t>
            </a:r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JAK SE ODKÁŽEME NA SEŠIT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Pomocí </a:t>
            </a:r>
            <a:r>
              <a:rPr lang="cs-CZ" sz="1800" dirty="0">
                <a:cs typeface="Courier New" pitchFamily="49" charset="0"/>
              </a:rPr>
              <a:t>kolekce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WorkBooks</a:t>
            </a:r>
            <a:r>
              <a:rPr lang="cs-CZ" sz="1800" dirty="0">
                <a:cs typeface="Courier New" pitchFamily="49" charset="0"/>
              </a:rPr>
              <a:t>, která popisuje všechny otevřené sešity, např</a:t>
            </a:r>
            <a:r>
              <a:rPr lang="cs-CZ" sz="1800" dirty="0" smtClean="0">
                <a:cs typeface="Courier New" pitchFamily="49" charset="0"/>
              </a:rPr>
              <a:t>.  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WorkBooks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("ProstyNosnik.xls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 </a:t>
            </a:r>
            <a:r>
              <a:rPr lang="cs-CZ" sz="1800" dirty="0" smtClean="0">
                <a:cs typeface="Courier New" pitchFamily="49" charset="0"/>
              </a:rPr>
              <a:t>nebo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WorkBooks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(1)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Aktivní </a:t>
            </a:r>
            <a:r>
              <a:rPr lang="cs-CZ" sz="1800" dirty="0">
                <a:cs typeface="Courier New" pitchFamily="49" charset="0"/>
              </a:rPr>
              <a:t>sešit je dostupný také prostřednictvím </a:t>
            </a:r>
            <a:r>
              <a:rPr lang="cs-CZ" sz="1800" dirty="0" smtClean="0">
                <a:cs typeface="Courier New" pitchFamily="49" charset="0"/>
              </a:rPr>
              <a:t>objektu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ActiveWorkBook</a:t>
            </a:r>
            <a:endParaRPr lang="cs-CZ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1800" dirty="0">
                <a:cs typeface="Courier New" pitchFamily="49" charset="0"/>
              </a:rPr>
              <a:t>JAK SE ODKÁŽEME NA </a:t>
            </a:r>
            <a:r>
              <a:rPr lang="cs-CZ" sz="1800" dirty="0" smtClean="0">
                <a:cs typeface="Courier New" pitchFamily="49" charset="0"/>
              </a:rPr>
              <a:t>LIST SEŠITU</a:t>
            </a:r>
            <a:endParaRPr lang="cs-CZ" sz="18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800" dirty="0">
                <a:cs typeface="Courier New" pitchFamily="49" charset="0"/>
              </a:rPr>
              <a:t>Pomocí kolekce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800" dirty="0">
                <a:cs typeface="Courier New" pitchFamily="49" charset="0"/>
              </a:rPr>
              <a:t>, která popisuje všechny otevřené </a:t>
            </a:r>
            <a:r>
              <a:rPr lang="cs-CZ" sz="1800" dirty="0" smtClean="0">
                <a:cs typeface="Courier New" pitchFamily="49" charset="0"/>
              </a:rPr>
              <a:t>listy</a:t>
            </a:r>
            <a:r>
              <a:rPr lang="cs-CZ" sz="1800" dirty="0">
                <a:cs typeface="Courier New" pitchFamily="49" charset="0"/>
              </a:rPr>
              <a:t>, např.  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Momenty") </a:t>
            </a:r>
            <a:r>
              <a:rPr lang="cs-CZ" sz="1800" dirty="0">
                <a:cs typeface="Courier New" pitchFamily="49" charset="0"/>
              </a:rPr>
              <a:t>nebo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1200"/>
              </a:spcBef>
              <a:buNone/>
            </a:pPr>
            <a:r>
              <a:rPr lang="cs-CZ" sz="1800" dirty="0">
                <a:cs typeface="Courier New" pitchFamily="49" charset="0"/>
              </a:rPr>
              <a:t>Aktivní sešit je dostupný také prostřednictvím objektu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ActiveSheet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Obecně bychom měli používat úplnou cestu v hierarchii objektů, např</a:t>
            </a:r>
            <a:r>
              <a:rPr lang="cs-CZ" sz="1800" dirty="0">
                <a:cs typeface="Courier New" pitchFamily="49" charset="0"/>
              </a:rPr>
              <a:t>.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WorkBooks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("ProstyNosnik.xls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Momenty")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Pokud nadřazené objekty vynecháme, směřuje odkaz na aktivní objekty.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1200"/>
              </a:spcBef>
              <a:buNone/>
            </a:pPr>
            <a:endParaRPr lang="cs-CZ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+mn-lt"/>
                <a:cs typeface="Courier New" pitchFamily="49" charset="0"/>
              </a:rPr>
              <a:t>ZÁKLADNÍ OBJEKTY MS EXCEL DOM</a:t>
            </a:r>
            <a:endParaRPr lang="cs-CZ" dirty="0">
              <a:latin typeface="+mn-lt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22765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Buňku adresujeme v kontextu sešitu a listu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Konkrétní buňku(y) upřesňujeme adresou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WorkBooks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(1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List1").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A5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Při vynechání kontextu sešitu a listu pracujeme s buňkami aktivního listu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Adresovat lze buňku, spojitou oblast buněk, nespojitou oblast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("A5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"),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A5:B10"),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A5,B7:B12,F12")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("1:1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cel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ý řádek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F:F")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cel</a:t>
            </a:r>
            <a:r>
              <a:rPr lang="cs-CZ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ý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sloupec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Asociaci s proměnnou (typ </a:t>
            </a:r>
            <a:r>
              <a:rPr lang="cs-CZ" sz="1800" dirty="0" err="1" smtClean="0">
                <a:cs typeface="Courier New" pitchFamily="49" charset="0"/>
              </a:rPr>
              <a:t>Range</a:t>
            </a:r>
            <a:r>
              <a:rPr lang="cs-CZ" sz="1800" dirty="0" smtClean="0">
                <a:cs typeface="Courier New" pitchFamily="49" charset="0"/>
              </a:rPr>
              <a:t>) pomocí příkazu přiřazení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WorkBooks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("book1.xlsx").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Range("A5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Pomocí příkazu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with</a:t>
            </a: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WorkBooks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book1.xlsx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marL="715963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Range("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A5")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with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>
                <a:latin typeface="+mn-lt"/>
                <a:cs typeface="Courier New" pitchFamily="49" charset="0"/>
              </a:rPr>
              <a:t>Adresace </a:t>
            </a:r>
            <a:r>
              <a:rPr lang="cs-CZ" b="1" cap="all" dirty="0" smtClean="0">
                <a:latin typeface="+mn-lt"/>
                <a:cs typeface="Courier New" pitchFamily="49" charset="0"/>
              </a:rPr>
              <a:t>BUŇKY – Objekt </a:t>
            </a:r>
            <a:r>
              <a:rPr lang="cs-CZ" b="1" dirty="0" err="1" smtClean="0">
                <a:latin typeface="+mn-lt"/>
                <a:cs typeface="Courier New" pitchFamily="49" charset="0"/>
              </a:rPr>
              <a:t>Range</a:t>
            </a:r>
            <a:endParaRPr lang="cs-CZ" dirty="0">
              <a:latin typeface="+mn-lt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MS Excel DOM</a:t>
            </a:r>
          </a:p>
        </p:txBody>
      </p:sp>
    </p:spTree>
    <p:extLst>
      <p:ext uri="{BB962C8B-B14F-4D97-AF65-F5344CB8AC3E}">
        <p14:creationId xmlns:p14="http://schemas.microsoft.com/office/powerpoint/2010/main" val="8986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Hodnota buňky – implicitní vlastnost (nemusíme ji uvádět)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("A5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10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A5:A15").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10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("A5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10</a:t>
            </a:r>
            <a:endParaRPr lang="cs-CZ" sz="1600" dirty="0" smtClean="0"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err="1" smtClean="0">
                <a:cs typeface="Courier New" pitchFamily="49" charset="0"/>
              </a:rPr>
              <a:t>Vzorec</a:t>
            </a:r>
            <a:r>
              <a:rPr lang="en-US" sz="1800" dirty="0" smtClean="0">
                <a:cs typeface="Courier New" pitchFamily="49" charset="0"/>
              </a:rPr>
              <a:t> v </a:t>
            </a:r>
            <a:r>
              <a:rPr lang="en-US" sz="1800" dirty="0" err="1" smtClean="0">
                <a:cs typeface="Courier New" pitchFamily="49" charset="0"/>
              </a:rPr>
              <a:t>bu</a:t>
            </a:r>
            <a:r>
              <a:rPr lang="cs-CZ" sz="1800" dirty="0" smtClean="0">
                <a:cs typeface="Courier New" pitchFamily="49" charset="0"/>
              </a:rPr>
              <a:t>ň</a:t>
            </a:r>
            <a:r>
              <a:rPr lang="en-US" sz="1800" dirty="0" err="1" smtClean="0">
                <a:cs typeface="Courier New" pitchFamily="49" charset="0"/>
              </a:rPr>
              <a:t>ce</a:t>
            </a:r>
            <a:endParaRPr lang="cs-CZ" sz="1800" dirty="0" smtClean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A5").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Formula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=SUM(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A5:A15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</a:t>
            </a:r>
            <a:r>
              <a:rPr lang="en-US" sz="1800" dirty="0" smtClean="0">
                <a:cs typeface="Courier New" pitchFamily="49" charset="0"/>
              </a:rPr>
              <a:t>o</a:t>
            </a:r>
            <a:r>
              <a:rPr lang="cs-CZ" sz="1800" dirty="0" smtClean="0">
                <a:cs typeface="Courier New" pitchFamily="49" charset="0"/>
              </a:rPr>
              <a:t>čet buněk ve výběru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A5:F15").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Count</a:t>
            </a:r>
            <a:endParaRPr lang="cs-CZ" sz="1600" dirty="0" smtClean="0"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cs typeface="Courier New" pitchFamily="49" charset="0"/>
              </a:rPr>
              <a:t>S</a:t>
            </a:r>
            <a:r>
              <a:rPr lang="cs-CZ" sz="1800" dirty="0" err="1" smtClean="0">
                <a:cs typeface="Courier New" pitchFamily="49" charset="0"/>
              </a:rPr>
              <a:t>loupc</a:t>
            </a:r>
            <a:r>
              <a:rPr lang="en-US" sz="1800" dirty="0" smtClean="0">
                <a:cs typeface="Courier New" pitchFamily="49" charset="0"/>
              </a:rPr>
              <a:t>e</a:t>
            </a:r>
            <a:r>
              <a:rPr lang="cs-CZ" sz="1800" dirty="0" smtClean="0">
                <a:cs typeface="Courier New" pitchFamily="49" charset="0"/>
              </a:rPr>
              <a:t> výběru</a:t>
            </a:r>
            <a:endParaRPr lang="cs-CZ" sz="18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("A5:F15").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Columns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kolekce </a:t>
            </a:r>
            <a:r>
              <a:rPr lang="cs-CZ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sloupců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("A5:F15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Columns.Count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po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čet sloupců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Řádky výběru</a:t>
            </a:r>
            <a:endParaRPr lang="cs-CZ" sz="18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("A5:F15").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Rows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kolekce </a:t>
            </a:r>
            <a:r>
              <a:rPr lang="cs-CZ" sz="16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řádků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("A5:F15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Rows.Count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po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čet řádků</a:t>
            </a:r>
            <a:endParaRPr lang="cs-CZ" sz="1600" dirty="0" smtClean="0"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Smazání obsahu buněk</a:t>
            </a:r>
            <a:endParaRPr lang="cs-CZ" sz="1800" dirty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("A5:F15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ClearContents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+mn-lt"/>
                <a:cs typeface="Courier New" pitchFamily="49" charset="0"/>
              </a:rPr>
              <a:t>Základní Vlastnosti Objektu </a:t>
            </a:r>
            <a:r>
              <a:rPr lang="cs-CZ" b="1" dirty="0" err="1" smtClean="0">
                <a:latin typeface="+mn-lt"/>
                <a:cs typeface="Courier New" pitchFamily="49" charset="0"/>
              </a:rPr>
              <a:t>Range</a:t>
            </a:r>
            <a:endParaRPr lang="cs-CZ" dirty="0">
              <a:latin typeface="+mn-lt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16184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bunka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Each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 Worksheets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("List1")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.Range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("A1:D10")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.Value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 0.001 then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Next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bunka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1600" dirty="0" smtClean="0">
                <a:cs typeface="Courier New" pitchFamily="49" charset="0"/>
              </a:rPr>
              <a:t>Příkaz Set vytvoří relaci mezi o</a:t>
            </a:r>
            <a:r>
              <a:rPr lang="en-US" sz="1600" dirty="0" smtClean="0">
                <a:cs typeface="Courier New" pitchFamily="49" charset="0"/>
              </a:rPr>
              <a:t>blast</a:t>
            </a:r>
            <a:r>
              <a:rPr lang="cs-CZ" sz="1600" dirty="0" smtClean="0">
                <a:cs typeface="Courier New" pitchFamily="49" charset="0"/>
              </a:rPr>
              <a:t>í</a:t>
            </a:r>
            <a:r>
              <a:rPr lang="en-US" sz="1600" dirty="0" smtClean="0">
                <a:cs typeface="Courier New" pitchFamily="49" charset="0"/>
              </a:rPr>
              <a:t> bun</a:t>
            </a:r>
            <a:r>
              <a:rPr lang="cs-CZ" sz="1600" dirty="0" err="1" smtClean="0">
                <a:cs typeface="Courier New" pitchFamily="49" charset="0"/>
              </a:rPr>
              <a:t>ěk</a:t>
            </a:r>
            <a:r>
              <a:rPr lang="cs-CZ" sz="1600" dirty="0" smtClean="0">
                <a:cs typeface="Courier New" pitchFamily="49" charset="0"/>
              </a:rPr>
              <a:t> a proměnnou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bunky</a:t>
            </a:r>
            <a:endParaRPr lang="cs-CZ" sz="1600" dirty="0" smtClean="0"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bunky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("List1")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.Range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("A1:D10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 smtClean="0">
                <a:cs typeface="Courier New" pitchFamily="49" charset="0"/>
              </a:rPr>
              <a:t>Příkaz cyklu vytvoří relaci mezi proměnnou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bunka</a:t>
            </a:r>
            <a:r>
              <a:rPr lang="cs-CZ" sz="1600" dirty="0" smtClean="0">
                <a:cs typeface="Courier New" pitchFamily="49" charset="0"/>
              </a:rPr>
              <a:t> a odpovídající částí objektu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bunky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Each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bunky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0"/>
              </a:spcBef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.Value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0.001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.Value=0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Next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bunka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 smtClean="0">
                <a:cs typeface="Courier New" pitchFamily="49" charset="0"/>
              </a:rPr>
              <a:t>Řádek celého listu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("List1").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Rows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(1).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>
                <a:cs typeface="Courier New" pitchFamily="49" charset="0"/>
              </a:rPr>
              <a:t>Řádek </a:t>
            </a:r>
            <a:r>
              <a:rPr lang="cs-CZ" sz="1600" dirty="0" smtClean="0">
                <a:cs typeface="Courier New" pitchFamily="49" charset="0"/>
              </a:rPr>
              <a:t>rozsahu</a:t>
            </a:r>
            <a:endParaRPr lang="cs-CZ" sz="1600" dirty="0"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("List1").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("A1:D10").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Rows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(2).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1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Calibri" pitchFamily="34" charset="0"/>
                <a:cs typeface="Courier New" pitchFamily="49" charset="0"/>
              </a:rPr>
              <a:t>JAK zpracovat obsah všech buněk</a:t>
            </a:r>
            <a:endParaRPr lang="cs-CZ" dirty="0">
              <a:latin typeface="Calibri" pitchFamily="34" charset="0"/>
              <a:cs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56830"/>
            <a:ext cx="19335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709" y="3717032"/>
            <a:ext cx="27622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V="1">
            <a:off x="5436096" y="3933056"/>
            <a:ext cx="82061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5220072" y="4085456"/>
            <a:ext cx="1036637" cy="1155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15349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Pomocí kolekcí </a:t>
            </a:r>
            <a:r>
              <a:rPr lang="cs-CZ" sz="1800" dirty="0" err="1" smtClean="0">
                <a:cs typeface="Courier New" pitchFamily="49" charset="0"/>
              </a:rPr>
              <a:t>Rows</a:t>
            </a:r>
            <a:r>
              <a:rPr lang="cs-CZ" sz="1800" dirty="0" smtClean="0">
                <a:cs typeface="Courier New" pitchFamily="49" charset="0"/>
              </a:rPr>
              <a:t>, resp. </a:t>
            </a:r>
            <a:r>
              <a:rPr lang="cs-CZ" sz="1800" dirty="0" err="1" smtClean="0">
                <a:cs typeface="Courier New" pitchFamily="49" charset="0"/>
              </a:rPr>
              <a:t>Columns</a:t>
            </a:r>
            <a:endParaRPr lang="cs-CZ" sz="1800" dirty="0" smtClean="0"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bunka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bunk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("List1")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.Range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("A1:D10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1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bunky.Rows.Count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radek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bunky.Rows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dirty="0" err="1" smtClean="0"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cs typeface="Courier New" pitchFamily="49" charset="0"/>
                <a:sym typeface="Wingdings" pitchFamily="2" charset="2"/>
              </a:rPr>
              <a:t>-t</a:t>
            </a:r>
            <a:r>
              <a:rPr lang="cs-CZ" sz="1600" dirty="0" smtClean="0">
                <a:cs typeface="Courier New" pitchFamily="49" charset="0"/>
                <a:sym typeface="Wingdings" pitchFamily="2" charset="2"/>
              </a:rPr>
              <a:t>ý řádek</a:t>
            </a:r>
            <a:endParaRPr lang="en-US" sz="1600" dirty="0" smtClean="0"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radek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cs-CZ" sz="1600" dirty="0" smtClean="0">
                <a:cs typeface="Courier New" pitchFamily="49" charset="0"/>
                <a:sym typeface="Wingdings" pitchFamily="2" charset="2"/>
              </a:rPr>
              <a:t>buňka řádku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60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bunka.Value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bunka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1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.Count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sloupec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bunky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each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bunka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sloupec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600"/>
              </a:spcBef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bunka.Value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bunka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 smtClean="0">
                <a:latin typeface="Calibri" pitchFamily="34" charset="0"/>
                <a:cs typeface="Courier New" pitchFamily="49" charset="0"/>
              </a:rPr>
              <a:t>JAK zpracovat obsah všech buněk</a:t>
            </a:r>
            <a:r>
              <a:rPr lang="en-US" b="1" cap="all" dirty="0" smtClean="0">
                <a:latin typeface="Calibri" pitchFamily="34" charset="0"/>
                <a:cs typeface="Courier New" pitchFamily="49" charset="0"/>
              </a:rPr>
              <a:t> </a:t>
            </a:r>
            <a:r>
              <a:rPr lang="en-US" b="1" cap="all" dirty="0" err="1" smtClean="0">
                <a:latin typeface="Calibri" pitchFamily="34" charset="0"/>
                <a:cs typeface="Courier New" pitchFamily="49" charset="0"/>
              </a:rPr>
              <a:t>po</a:t>
            </a:r>
            <a:r>
              <a:rPr lang="en-US" b="1" cap="all" dirty="0" smtClean="0">
                <a:latin typeface="Calibri" pitchFamily="34" charset="0"/>
                <a:cs typeface="Courier New" pitchFamily="49" charset="0"/>
              </a:rPr>
              <a:t> </a:t>
            </a:r>
            <a:r>
              <a:rPr lang="cs-CZ" b="1" cap="all" dirty="0" smtClean="0">
                <a:latin typeface="Calibri" pitchFamily="34" charset="0"/>
                <a:cs typeface="Courier New" pitchFamily="49" charset="0"/>
              </a:rPr>
              <a:t>ŘÁDCÍCH nebo po </a:t>
            </a:r>
            <a:r>
              <a:rPr lang="cs-CZ" b="1" cap="all" dirty="0" err="1" smtClean="0">
                <a:latin typeface="Calibri" pitchFamily="34" charset="0"/>
                <a:cs typeface="Courier New" pitchFamily="49" charset="0"/>
              </a:rPr>
              <a:t>SLOUPCíCH</a:t>
            </a:r>
            <a:endParaRPr lang="cs-CZ" dirty="0">
              <a:latin typeface="Calibri" pitchFamily="34" charset="0"/>
              <a:cs typeface="Courier New" pitchFamily="49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7457"/>
              </p:ext>
            </p:extLst>
          </p:nvPr>
        </p:nvGraphicFramePr>
        <p:xfrm>
          <a:off x="6372200" y="1772816"/>
          <a:ext cx="223224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446452"/>
              </p:ext>
            </p:extLst>
          </p:nvPr>
        </p:nvGraphicFramePr>
        <p:xfrm>
          <a:off x="5940152" y="3068960"/>
          <a:ext cx="223224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48457"/>
              </p:ext>
            </p:extLst>
          </p:nvPr>
        </p:nvGraphicFramePr>
        <p:xfrm>
          <a:off x="6444208" y="3789040"/>
          <a:ext cx="223224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3057"/>
              </p:ext>
            </p:extLst>
          </p:nvPr>
        </p:nvGraphicFramePr>
        <p:xfrm>
          <a:off x="5724128" y="4797152"/>
          <a:ext cx="5997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 flipV="1">
            <a:off x="3347864" y="5013176"/>
            <a:ext cx="23762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endCxn id="8" idx="1"/>
          </p:cNvCxnSpPr>
          <p:nvPr/>
        </p:nvCxnSpPr>
        <p:spPr>
          <a:xfrm flipV="1">
            <a:off x="3347864" y="3251840"/>
            <a:ext cx="2592288" cy="177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27119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Pomocí kolekce </a:t>
            </a:r>
            <a:r>
              <a:rPr lang="cs-CZ" sz="1800" dirty="0" err="1" smtClean="0">
                <a:cs typeface="Courier New" pitchFamily="49" charset="0"/>
              </a:rPr>
              <a:t>Cells</a:t>
            </a:r>
            <a:endParaRPr lang="cs-CZ" sz="1800" dirty="0" smtClean="0"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Jednotlivé prvky kolekce adresujeme řádkovým a sloupcovým indexem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Excel.WorkSheet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as Range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WorkBooks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("book1.xlsx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("List1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ws.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A1:D10")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1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Rows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 = 1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715963" indent="0">
              <a:spcBef>
                <a:spcPts val="60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Cells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j).Value = 0</a:t>
            </a: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>
                <a:latin typeface="Calibri" pitchFamily="34" charset="0"/>
                <a:cs typeface="Courier New" pitchFamily="49" charset="0"/>
              </a:rPr>
              <a:t>Adresace </a:t>
            </a:r>
            <a:r>
              <a:rPr lang="cs-CZ" b="1" cap="all" dirty="0" smtClean="0">
                <a:latin typeface="Calibri" pitchFamily="34" charset="0"/>
                <a:cs typeface="Courier New" pitchFamily="49" charset="0"/>
              </a:rPr>
              <a:t>buňky</a:t>
            </a:r>
            <a:r>
              <a:rPr lang="cs-CZ" b="1" cap="all" dirty="0">
                <a:latin typeface="Calibri" pitchFamily="34" charset="0"/>
                <a:cs typeface="Courier New" pitchFamily="49" charset="0"/>
              </a:rPr>
              <a:t> – </a:t>
            </a:r>
            <a:r>
              <a:rPr lang="cs-CZ" b="1" cap="all" dirty="0" smtClean="0">
                <a:latin typeface="Calibri" pitchFamily="34" charset="0"/>
                <a:cs typeface="Courier New" pitchFamily="49" charset="0"/>
              </a:rPr>
              <a:t>kolekce </a:t>
            </a:r>
            <a:r>
              <a:rPr lang="cs-CZ" b="1" dirty="0" err="1" smtClean="0">
                <a:latin typeface="Calibri" pitchFamily="34" charset="0"/>
                <a:cs typeface="Courier New" pitchFamily="49" charset="0"/>
              </a:rPr>
              <a:t>Cells</a:t>
            </a:r>
            <a:endParaRPr lang="cs-CZ" dirty="0">
              <a:latin typeface="Calibri" pitchFamily="34" charset="0"/>
              <a:cs typeface="Courier New" pitchFamily="49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72312"/>
              </p:ext>
            </p:extLst>
          </p:nvPr>
        </p:nvGraphicFramePr>
        <p:xfrm>
          <a:off x="4578307" y="3140968"/>
          <a:ext cx="4344144" cy="2093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6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89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Courier New" pitchFamily="49" charset="0"/>
                          <a:cs typeface="Courier New" pitchFamily="49" charset="0"/>
                        </a:rPr>
                        <a:t>Cells(</a:t>
                      </a:r>
                      <a:r>
                        <a:rPr lang="en-US" sz="1050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050" b="1" dirty="0" smtClean="0">
                          <a:latin typeface="Courier New" pitchFamily="49" charset="0"/>
                          <a:cs typeface="Courier New" pitchFamily="49" charset="0"/>
                        </a:rPr>
                        <a:t>, j)</a:t>
                      </a:r>
                      <a:endParaRPr lang="cs-CZ" sz="105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j = 1</a:t>
                      </a:r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j = 2</a:t>
                      </a:r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j = 3</a:t>
                      </a:r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89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 = 1</a:t>
                      </a:r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 = 2</a:t>
                      </a:r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 = 3</a:t>
                      </a:r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(3,2)</a:t>
                      </a:r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894">
                <a:tc>
                  <a:txBody>
                    <a:bodyPr/>
                    <a:lstStyle/>
                    <a:p>
                      <a:pPr algn="ctr"/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15343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r1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r2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r3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Range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Worksheets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("List1").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Activate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r1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("A1:B2")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r2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("C3:D4")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r3 = Union(r1, r2)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r3.Select</a:t>
            </a:r>
            <a:endParaRPr lang="cs-CZ" sz="1600" dirty="0"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cap="all" dirty="0" err="1" smtClean="0">
                <a:latin typeface="Calibri" pitchFamily="34" charset="0"/>
              </a:rPr>
              <a:t>Sjednocen</a:t>
            </a:r>
            <a:r>
              <a:rPr lang="cs-CZ" b="1" cap="all" dirty="0" smtClean="0">
                <a:latin typeface="Calibri" pitchFamily="34" charset="0"/>
              </a:rPr>
              <a:t>í nesouvislých oblastí</a:t>
            </a:r>
            <a:endParaRPr lang="cs-CZ" cap="all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13164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235893"/>
            <a:ext cx="8229600" cy="485740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Datový formát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dirty="0" err="1" smtClean="0">
                <a:cs typeface="Courier New" pitchFamily="49" charset="0"/>
              </a:rPr>
              <a:t>obsahu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dirty="0" err="1" smtClean="0">
                <a:cs typeface="Courier New" pitchFamily="49" charset="0"/>
              </a:rPr>
              <a:t>bu</a:t>
            </a:r>
            <a:r>
              <a:rPr lang="cs-CZ" sz="1800" dirty="0" smtClean="0">
                <a:cs typeface="Courier New" pitchFamily="49" charset="0"/>
              </a:rPr>
              <a:t>ň</a:t>
            </a:r>
            <a:r>
              <a:rPr lang="en-US" sz="1800" dirty="0" err="1" smtClean="0">
                <a:cs typeface="Courier New" pitchFamily="49" charset="0"/>
              </a:rPr>
              <a:t>ky</a:t>
            </a:r>
            <a:r>
              <a:rPr lang="cs-CZ" sz="1800" dirty="0" smtClean="0">
                <a:cs typeface="Courier New" pitchFamily="49" charset="0"/>
              </a:rPr>
              <a:t> – </a:t>
            </a:r>
            <a:r>
              <a:rPr lang="cs-CZ" sz="1800" b="1" dirty="0" smtClean="0">
                <a:cs typeface="Courier New" pitchFamily="49" charset="0"/>
              </a:rPr>
              <a:t>NE DATOVÝ TYP</a:t>
            </a:r>
            <a:r>
              <a:rPr lang="en-US" sz="1800" b="1" dirty="0" smtClean="0">
                <a:cs typeface="Courier New" pitchFamily="49" charset="0"/>
              </a:rPr>
              <a:t>! – </a:t>
            </a:r>
            <a:r>
              <a:rPr lang="en-US" sz="1800" dirty="0" err="1">
                <a:cs typeface="Courier New" pitchFamily="49" charset="0"/>
              </a:rPr>
              <a:t>vlastnost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b="1" dirty="0" err="1" smtClean="0">
                <a:cs typeface="Courier New" pitchFamily="49" charset="0"/>
              </a:rPr>
              <a:t>NumberFormat</a:t>
            </a:r>
            <a:endParaRPr lang="en-US" sz="1800" b="1" dirty="0"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  <a:tabLst>
                <a:tab pos="5376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("A1")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NumberFormat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"@"</a:t>
            </a:r>
            <a:r>
              <a:rPr lang="en-US" sz="1600" dirty="0">
                <a:cs typeface="Courier New" pitchFamily="49" charset="0"/>
              </a:rPr>
              <a:t>     </a:t>
            </a:r>
            <a:r>
              <a:rPr lang="cs-CZ" sz="1600" dirty="0" smtClean="0">
                <a:cs typeface="Courier New" pitchFamily="49" charset="0"/>
              </a:rPr>
              <a:t>	</a:t>
            </a:r>
            <a:r>
              <a:rPr lang="en-US" sz="1600" dirty="0" smtClean="0">
                <a:cs typeface="Courier New" pitchFamily="49" charset="0"/>
              </a:rPr>
              <a:t>' </a:t>
            </a:r>
            <a:r>
              <a:rPr lang="en-US" sz="1600" dirty="0">
                <a:cs typeface="Courier New" pitchFamily="49" charset="0"/>
              </a:rPr>
              <a:t>Text</a:t>
            </a:r>
          </a:p>
          <a:p>
            <a:pPr marL="357188" indent="0">
              <a:spcBef>
                <a:spcPts val="600"/>
              </a:spcBef>
              <a:buNone/>
              <a:tabLst>
                <a:tab pos="5376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("A1").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NumberFormat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"0"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cs typeface="Courier New" pitchFamily="49" charset="0"/>
              </a:rPr>
              <a:t>' </a:t>
            </a:r>
            <a:r>
              <a:rPr lang="cs-CZ" sz="1600" dirty="0" smtClean="0">
                <a:cs typeface="Courier New" pitchFamily="49" charset="0"/>
              </a:rPr>
              <a:t>Číslo 0 d. m.</a:t>
            </a:r>
            <a:endParaRPr lang="en-US" sz="1600" dirty="0"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  <a:tabLst>
                <a:tab pos="5376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("A1").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NumberFormat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"0.00" 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cs typeface="Courier New" pitchFamily="49" charset="0"/>
              </a:rPr>
              <a:t>'</a:t>
            </a:r>
            <a:r>
              <a:rPr lang="cs-CZ" sz="1600" dirty="0">
                <a:cs typeface="Courier New" pitchFamily="49" charset="0"/>
              </a:rPr>
              <a:t> Číslo 2 d. m.</a:t>
            </a:r>
            <a:endParaRPr lang="en-US" sz="1600" dirty="0"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  <a:tabLst>
                <a:tab pos="5376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("A1").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NumberFormat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"mm/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;@"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cs typeface="Courier New" pitchFamily="49" charset="0"/>
              </a:rPr>
              <a:t>'</a:t>
            </a:r>
            <a:r>
              <a:rPr lang="cs-CZ" sz="1600" dirty="0" smtClean="0">
                <a:cs typeface="Courier New" pitchFamily="49" charset="0"/>
              </a:rPr>
              <a:t> D</a:t>
            </a:r>
            <a:r>
              <a:rPr lang="en-US" sz="1600" dirty="0" err="1" smtClean="0">
                <a:cs typeface="Courier New" pitchFamily="49" charset="0"/>
              </a:rPr>
              <a:t>atum</a:t>
            </a:r>
            <a:r>
              <a:rPr lang="en-US" sz="1600" dirty="0" smtClean="0">
                <a:cs typeface="Courier New" pitchFamily="49" charset="0"/>
              </a:rPr>
              <a:t> </a:t>
            </a:r>
            <a:r>
              <a:rPr lang="en-US" sz="1600" dirty="0">
                <a:cs typeface="Courier New" pitchFamily="49" charset="0"/>
              </a:rPr>
              <a:t>(ex. 04/25/08)</a:t>
            </a:r>
          </a:p>
          <a:p>
            <a:pPr marL="357188" indent="0">
              <a:spcBef>
                <a:spcPts val="600"/>
              </a:spcBef>
              <a:buNone/>
              <a:tabLst>
                <a:tab pos="5376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("A1").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NumberFormat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"$#,##0.00"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cs typeface="Courier New" pitchFamily="49" charset="0"/>
              </a:rPr>
              <a:t>'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Currency</a:t>
            </a:r>
            <a:endParaRPr lang="cs-CZ" sz="16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cs typeface="Courier New" pitchFamily="49" charset="0"/>
              </a:rPr>
              <a:t>Zarovnání obsahu buňky</a:t>
            </a:r>
            <a:r>
              <a:rPr lang="en-US" sz="1800" dirty="0" smtClean="0">
                <a:cs typeface="Courier New" pitchFamily="49" charset="0"/>
              </a:rPr>
              <a:t> – </a:t>
            </a:r>
            <a:r>
              <a:rPr lang="en-US" sz="1800" dirty="0" err="1" smtClean="0">
                <a:cs typeface="Courier New" pitchFamily="49" charset="0"/>
              </a:rPr>
              <a:t>vlastnost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b="1" dirty="0" err="1">
                <a:cs typeface="Courier New" pitchFamily="49" charset="0"/>
              </a:rPr>
              <a:t>HorizontalAlignment</a:t>
            </a:r>
            <a:endParaRPr lang="en-US" sz="1800" b="1" dirty="0"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("C15:C18").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HorizontalAlignment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xlCenter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xlCenter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xlDistributed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xlJustify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xlLeft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xlRight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120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("C15:C18")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VerticalAlignment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xlCenter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xlBottom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xlCenter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xlDistributed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xlJustify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xlTop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cs typeface="Courier New" pitchFamily="49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cap="all" dirty="0">
                <a:latin typeface="Calibri" pitchFamily="34" charset="0"/>
              </a:rPr>
              <a:t>FORMÁT BUŇKY</a:t>
            </a:r>
            <a:r>
              <a:rPr lang="cs-CZ" b="1" cap="all" dirty="0" smtClean="0">
                <a:latin typeface="Calibri" pitchFamily="34" charset="0"/>
              </a:rPr>
              <a:t>: </a:t>
            </a:r>
            <a:r>
              <a:rPr lang="cs-CZ" b="1" cap="all" dirty="0">
                <a:latin typeface="Calibri" pitchFamily="34" charset="0"/>
                <a:cs typeface="Courier New" pitchFamily="49" charset="0"/>
              </a:rPr>
              <a:t>Datový </a:t>
            </a:r>
            <a:r>
              <a:rPr lang="en-US" b="1" cap="all" dirty="0">
                <a:latin typeface="Calibri" pitchFamily="34" charset="0"/>
                <a:cs typeface="Courier New" pitchFamily="49" charset="0"/>
              </a:rPr>
              <a:t>form</a:t>
            </a:r>
            <a:r>
              <a:rPr lang="cs-CZ" b="1" cap="all" dirty="0">
                <a:latin typeface="Calibri" pitchFamily="34" charset="0"/>
                <a:cs typeface="Courier New" pitchFamily="49" charset="0"/>
              </a:rPr>
              <a:t>á</a:t>
            </a:r>
            <a:r>
              <a:rPr lang="en-US" b="1" cap="all" dirty="0" smtClean="0">
                <a:latin typeface="Calibri" pitchFamily="34" charset="0"/>
                <a:cs typeface="Courier New" pitchFamily="49" charset="0"/>
              </a:rPr>
              <a:t>t</a:t>
            </a:r>
            <a:endParaRPr lang="en-US" b="1" cap="all" dirty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Excel DOM</a:t>
            </a:r>
          </a:p>
        </p:txBody>
      </p:sp>
    </p:spTree>
    <p:extLst>
      <p:ext uri="{BB962C8B-B14F-4D97-AF65-F5344CB8AC3E}">
        <p14:creationId xmlns:p14="http://schemas.microsoft.com/office/powerpoint/2010/main" val="13067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14442</TotalTime>
  <Words>1362</Words>
  <Application>Microsoft Office PowerPoint</Application>
  <PresentationFormat>Předvádění na obrazovce (4:3)</PresentationFormat>
  <Paragraphs>303</Paragraphs>
  <Slides>18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machackova petra</dc:creator>
  <cp:lastModifiedBy>Menšík Miroslav (2080)</cp:lastModifiedBy>
  <cp:revision>1059</cp:revision>
  <dcterms:created xsi:type="dcterms:W3CDTF">2010-09-06T12:21:50Z</dcterms:created>
  <dcterms:modified xsi:type="dcterms:W3CDTF">2018-04-08T20:47:15Z</dcterms:modified>
</cp:coreProperties>
</file>