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74" r:id="rId3"/>
    <p:sldId id="294" r:id="rId4"/>
    <p:sldId id="276" r:id="rId5"/>
    <p:sldId id="277" r:id="rId6"/>
    <p:sldId id="278" r:id="rId7"/>
    <p:sldId id="279" r:id="rId8"/>
    <p:sldId id="295" r:id="rId9"/>
    <p:sldId id="280" r:id="rId10"/>
    <p:sldId id="281" r:id="rId11"/>
    <p:sldId id="296" r:id="rId12"/>
    <p:sldId id="282" r:id="rId13"/>
    <p:sldId id="283" r:id="rId14"/>
    <p:sldId id="284" r:id="rId15"/>
    <p:sldId id="285" r:id="rId16"/>
    <p:sldId id="286" r:id="rId17"/>
    <p:sldId id="29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8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46D06-1039-4EC3-97C0-97E738A0FD0C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E330EA-6EB6-4098-8E1E-0889591E4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4606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2E5FEA-303F-450B-9DA2-E675148CA045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3E9F1A-1E9C-4E5D-B1DF-994C2D5E0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0491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4223E-6E24-4ED8-917E-828D8B1B1AB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6D3CD-4F9A-49C3-A563-E2A023D6D37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0BB2-B072-4DEB-A340-D2063D87F8CF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8028-4FA0-4EA5-B00B-F2EF556C8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044F-3503-44B2-AC1B-59554D8F3467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25B9-E7C2-4EB2-B6AB-D7A663AB9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9EEB-B19E-463F-BB1E-76370F2ADA20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AE51-62DE-4DA8-86FB-FB551DF5C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 userDrawn="1"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 userDrawn="1"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 userDrawn="1"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5509-DE41-4200-BB74-32D5ABB0EB94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DF94-6427-4A12-AB52-C04153401071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56CE-0E1A-4E1D-8ADB-A9755C6C5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4817-A450-4D01-830E-727FD4441710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CE18-A1C4-476A-B627-E4BF1EBD9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BB37-72CB-4C51-879D-CDEE1FE4F256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2CD4-7986-465F-9F0D-0BC41E89F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5F20-8E06-440F-BBC0-2CB76CD3DCC0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E63F-E36B-4762-8BC0-847C2EB13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CD88-9FAB-484B-B952-B96566EB4F6D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1813-6FFE-4438-AD40-3B309694D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9C9-1DBD-4924-BF48-3BBA1DC36507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91AE-B56E-400E-BFCA-3794E9633A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0ABE-7ECC-4652-AE98-3B6A7CA631D5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8E2D-E0AA-44A6-AF50-DE74F0A89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7F515-0F72-440A-9F26-6B75801D2B1E}" type="datetime1">
              <a:rPr lang="cs-CZ"/>
              <a:pPr>
                <a:defRPr/>
              </a:pPr>
              <a:t>04.03.2018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21002F-EBE2-4D60-A45F-A0C0ECE8D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1995030"/>
            <a:ext cx="84248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0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0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 –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Informa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4/13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Proměnná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typu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pole,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funkce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r>
              <a:rPr lang="cs-CZ" sz="2000" dirty="0" smtClean="0"/>
              <a:t>Odpovídá-li  výsledek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[výraz] </a:t>
            </a:r>
            <a:r>
              <a:rPr lang="cs-CZ" sz="2000" dirty="0" smtClean="0"/>
              <a:t>hodnotě v seznamu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[hodnoty]</a:t>
            </a:r>
            <a:r>
              <a:rPr lang="cs-CZ" sz="2000" dirty="0" smtClean="0"/>
              <a:t>, provedou se příkazy uvedené v sekci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2000" dirty="0" smtClean="0"/>
              <a:t>.  </a:t>
            </a:r>
          </a:p>
          <a:p>
            <a:r>
              <a:rPr lang="cs-CZ" sz="2000" dirty="0" smtClean="0"/>
              <a:t>Po jejich zpracování je řízení předáno na první příkaz za klíčovým slovem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2000" dirty="0" smtClean="0"/>
              <a:t>. </a:t>
            </a:r>
          </a:p>
          <a:p>
            <a:r>
              <a:rPr lang="cs-CZ" sz="2000" dirty="0" smtClean="0"/>
              <a:t>Odpovídá-li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[výraz]</a:t>
            </a:r>
            <a:r>
              <a:rPr lang="cs-CZ" sz="2000" dirty="0" smtClean="0"/>
              <a:t> hodnotě v seznamu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[hodnoty] </a:t>
            </a:r>
            <a:r>
              <a:rPr lang="cs-CZ" sz="2000" dirty="0" smtClean="0"/>
              <a:t>ve více než jedné sekci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2000" dirty="0" smtClean="0"/>
              <a:t>, jsou vykonány pouze příkazy uvedené za první nalezenou sekcí. </a:t>
            </a:r>
          </a:p>
          <a:p>
            <a:r>
              <a:rPr lang="cs-CZ" sz="2000" dirty="0" smtClean="0"/>
              <a:t>Sekce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Case Else</a:t>
            </a:r>
            <a:r>
              <a:rPr lang="cs-CZ" sz="2000" dirty="0" smtClean="0"/>
              <a:t> se používá pro příkazy, které se provedou, není-li nalezena žádná sekce jejíž seznam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[hodnoty] </a:t>
            </a:r>
            <a:r>
              <a:rPr lang="cs-CZ" sz="2000" dirty="0" smtClean="0"/>
              <a:t>odpovídá výsledek výrazu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[výraz]</a:t>
            </a:r>
            <a:r>
              <a:rPr lang="cs-CZ" sz="2000" dirty="0" smtClean="0">
                <a:cs typeface="Courier New" pitchFamily="49" charset="0"/>
              </a:rPr>
              <a:t>.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Sekce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Case Else</a:t>
            </a:r>
            <a:r>
              <a:rPr lang="cs-CZ" sz="2000" dirty="0" smtClean="0"/>
              <a:t> se používá pro obsluhu nepředvídaných hodnot výrazu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[výraz]</a:t>
            </a:r>
            <a:r>
              <a:rPr lang="cs-CZ" sz="2000" dirty="0" smtClean="0">
                <a:cs typeface="Courier New" pitchFamily="49" charset="0"/>
              </a:rPr>
              <a:t>.</a:t>
            </a:r>
            <a:endParaRPr lang="cs-CZ" sz="2000" dirty="0"/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</a:t>
            </a:r>
            <a:r>
              <a:rPr lang="cs-CZ" b="1" dirty="0" err="1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b="1" dirty="0">
                <a:latin typeface="Courier New" pitchFamily="49" charset="0"/>
                <a:cs typeface="Courier New" pitchFamily="49" charset="0"/>
              </a:rPr>
              <a:t> Case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příkaz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Select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Case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Příkaz </a:t>
            </a:r>
            <a:r>
              <a:rPr lang="cs-CZ" dirty="0" err="1" smtClean="0">
                <a:latin typeface="Calibri" pitchFamily="34" charset="0"/>
              </a:rPr>
              <a:t>Select</a:t>
            </a:r>
            <a:r>
              <a:rPr lang="cs-CZ" dirty="0" smtClean="0">
                <a:latin typeface="Calibri" pitchFamily="34" charset="0"/>
              </a:rPr>
              <a:t> Case</a:t>
            </a:r>
            <a:endParaRPr lang="cs-CZ" dirty="0">
              <a:latin typeface="Courier New" pitchFamily="49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70124"/>
              </p:ext>
            </p:extLst>
          </p:nvPr>
        </p:nvGraphicFramePr>
        <p:xfrm>
          <a:off x="683568" y="1412776"/>
          <a:ext cx="784887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2488">
                <a:tc>
                  <a:txBody>
                    <a:bodyPr/>
                    <a:lstStyle/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Dim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znamka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As Integer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znamka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...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endParaRPr lang="pl-PL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Select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znamka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1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("Výborně.")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2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("Velmi dobře.")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3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("Dobře.")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4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("Nevyhověl.")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Else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("Chyba.")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 Select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endParaRPr lang="pl-PL" sz="1600" b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Dim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znamka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As Integer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znamka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...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Select 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znamka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1, 2, 3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("Prospěl.")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4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("Neprospěl.")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Else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MsgBox ("Chyba.")</a:t>
                      </a:r>
                    </a:p>
                    <a:p>
                      <a:pPr marL="0" indent="0" eaLnBrk="1" hangingPunct="1">
                        <a:spcBef>
                          <a:spcPts val="0"/>
                        </a:spcBef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 Select</a:t>
                      </a:r>
                    </a:p>
                    <a:p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říkaz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Select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Case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800" b="1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(prompt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[,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buttons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][,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][,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helpfile,context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400050" lvl="1" indent="0">
              <a:buNone/>
            </a:pPr>
            <a:r>
              <a:rPr lang="cs-CZ" sz="1800" dirty="0" smtClean="0"/>
              <a:t>Funkce </a:t>
            </a:r>
            <a:r>
              <a:rPr lang="cs-CZ" sz="1800" dirty="0"/>
              <a:t>zobrazí zadaný text a tlačítka, dle uvedených parametrů. </a:t>
            </a:r>
            <a:endParaRPr lang="en-US" sz="1800" dirty="0" smtClean="0"/>
          </a:p>
          <a:p>
            <a:pPr marL="400050" lvl="1" indent="0">
              <a:buNone/>
            </a:pPr>
            <a:r>
              <a:rPr lang="cs-CZ" sz="1800" dirty="0" smtClean="0"/>
              <a:t>Návratová </a:t>
            </a:r>
            <a:r>
              <a:rPr lang="cs-CZ" sz="1800" dirty="0"/>
              <a:t>hodnota funkce určuje tlačítko použité pro uzavření okna.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sz="1800" dirty="0"/>
              <a:t>Parametry</a:t>
            </a:r>
          </a:p>
          <a:p>
            <a:pPr lvl="1"/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prompt</a:t>
            </a:r>
            <a:r>
              <a:rPr lang="cs-CZ" sz="1800" dirty="0" smtClean="0"/>
              <a:t> – </a:t>
            </a:r>
            <a:r>
              <a:rPr lang="cs-CZ" sz="1800" dirty="0"/>
              <a:t>povinný, představuje zobrazovanou zprávu</a:t>
            </a:r>
          </a:p>
          <a:p>
            <a:pPr lvl="1"/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buttons</a:t>
            </a:r>
            <a:r>
              <a:rPr lang="cs-CZ" sz="1800" dirty="0"/>
              <a:t> </a:t>
            </a:r>
            <a:r>
              <a:rPr lang="cs-CZ" sz="1800" dirty="0" smtClean="0"/>
              <a:t>–</a:t>
            </a:r>
            <a:r>
              <a:rPr lang="en-US" sz="1800" dirty="0" smtClean="0"/>
              <a:t> </a:t>
            </a:r>
            <a:r>
              <a:rPr lang="cs-CZ" sz="1800" dirty="0" smtClean="0"/>
              <a:t> </a:t>
            </a:r>
            <a:r>
              <a:rPr lang="cs-CZ" sz="1800" dirty="0"/>
              <a:t>nepovinný, ovlivňuje zobrazená </a:t>
            </a:r>
            <a:r>
              <a:rPr lang="cs-CZ" sz="1800" dirty="0" smtClean="0"/>
              <a:t>tlačítka a ikony</a:t>
            </a:r>
            <a:endParaRPr lang="en-US" sz="1800" dirty="0" smtClean="0"/>
          </a:p>
          <a:p>
            <a:pPr marL="808038" lvl="2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POZOR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dirty="0" err="1" smtClean="0">
                <a:solidFill>
                  <a:srgbClr val="FF0000"/>
                </a:solidFill>
              </a:rPr>
              <a:t>pokud</a:t>
            </a:r>
            <a:r>
              <a:rPr lang="en-US" sz="1600" dirty="0" smtClean="0">
                <a:solidFill>
                  <a:srgbClr val="FF0000"/>
                </a:solidFill>
              </a:rPr>
              <a:t> je </a:t>
            </a:r>
            <a:r>
              <a:rPr lang="en-US" sz="1600" dirty="0" err="1" smtClean="0">
                <a:solidFill>
                  <a:srgbClr val="FF0000"/>
                </a:solidFill>
              </a:rPr>
              <a:t>parametr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buttons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nastaven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funkce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mus</a:t>
            </a:r>
            <a:r>
              <a:rPr lang="cs-CZ" sz="1600" dirty="0" smtClean="0">
                <a:solidFill>
                  <a:srgbClr val="FF0000"/>
                </a:solidFill>
              </a:rPr>
              <a:t>í být použita v přiřazení.</a:t>
            </a:r>
            <a:endParaRPr lang="cs-CZ" sz="1600" dirty="0">
              <a:solidFill>
                <a:srgbClr val="FF0000"/>
              </a:solidFill>
            </a:endParaRPr>
          </a:p>
          <a:p>
            <a:pPr lvl="1"/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800" dirty="0"/>
              <a:t> </a:t>
            </a:r>
            <a:r>
              <a:rPr lang="cs-CZ" sz="1800" dirty="0" smtClean="0"/>
              <a:t>–</a:t>
            </a:r>
            <a:r>
              <a:rPr lang="en-US" sz="1800" dirty="0" smtClean="0"/>
              <a:t> </a:t>
            </a:r>
            <a:r>
              <a:rPr lang="cs-CZ" sz="1800" dirty="0" smtClean="0"/>
              <a:t> </a:t>
            </a:r>
            <a:r>
              <a:rPr lang="cs-CZ" sz="1800" dirty="0"/>
              <a:t>nepovinný , nadpis </a:t>
            </a:r>
            <a:r>
              <a:rPr lang="cs-CZ" sz="1800" dirty="0" smtClean="0"/>
              <a:t>okna</a:t>
            </a:r>
            <a:endParaRPr lang="en-US" sz="1800" dirty="0" smtClean="0"/>
          </a:p>
          <a:p>
            <a:pPr marL="400050" lvl="1" indent="0">
              <a:spcBef>
                <a:spcPts val="1200"/>
              </a:spcBef>
              <a:buNone/>
            </a:pPr>
            <a:r>
              <a:rPr lang="cs-CZ" sz="1800" dirty="0" smtClean="0"/>
              <a:t>Příklad použití </a:t>
            </a:r>
            <a:r>
              <a:rPr lang="cs-CZ" sz="1800" dirty="0"/>
              <a:t>funkce</a:t>
            </a:r>
          </a:p>
          <a:p>
            <a:pPr marL="400050" lvl="1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Style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String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Response as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Integer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"Znáš odpověď na otázku?"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Style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vbYesNo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vbQuestion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+ vbDefaultButton2</a:t>
            </a:r>
          </a:p>
          <a:p>
            <a:pPr marL="400050" lvl="1" indent="0">
              <a:buNone/>
            </a:pP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- jak na to"</a:t>
            </a:r>
          </a:p>
          <a:p>
            <a:pPr marL="400050" lvl="1" indent="0"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Response </a:t>
            </a:r>
            <a:r>
              <a:rPr lang="cs-CZ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cs-CZ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Style, </a:t>
            </a:r>
            <a:r>
              <a:rPr lang="cs-CZ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cs-CZ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MsgBox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600" dirty="0" smtClean="0">
                <a:cs typeface="Courier New" pitchFamily="49" charset="0"/>
              </a:rPr>
              <a:t>Parametr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buttons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cs typeface="Courier New" pitchFamily="49" charset="0"/>
              </a:rPr>
              <a:t>může</a:t>
            </a:r>
            <a:r>
              <a:rPr lang="en-US" sz="1600" dirty="0" smtClean="0">
                <a:cs typeface="Courier New" pitchFamily="49" charset="0"/>
              </a:rPr>
              <a:t>me </a:t>
            </a:r>
            <a:r>
              <a:rPr lang="en-US" sz="1600" dirty="0" err="1" smtClean="0">
                <a:cs typeface="Courier New" pitchFamily="49" charset="0"/>
              </a:rPr>
              <a:t>sestavit</a:t>
            </a:r>
            <a:r>
              <a:rPr lang="en-US" sz="1600" dirty="0" smtClean="0">
                <a:cs typeface="Courier New" pitchFamily="49" charset="0"/>
              </a:rPr>
              <a:t> z</a:t>
            </a:r>
            <a:r>
              <a:rPr lang="cs-CZ" sz="1600" dirty="0" smtClean="0">
                <a:cs typeface="Courier New" pitchFamily="49" charset="0"/>
              </a:rPr>
              <a:t> následující</a:t>
            </a:r>
            <a:r>
              <a:rPr lang="en-US" sz="1600" dirty="0" err="1" smtClean="0">
                <a:cs typeface="Courier New" pitchFamily="49" charset="0"/>
              </a:rPr>
              <a:t>ch</a:t>
            </a:r>
            <a:r>
              <a:rPr lang="cs-CZ" sz="1600" dirty="0" smtClean="0">
                <a:cs typeface="Courier New" pitchFamily="49" charset="0"/>
              </a:rPr>
              <a:t> předdefinovaných konstant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b="1" dirty="0">
                <a:cs typeface="Courier New" pitchFamily="49" charset="0"/>
              </a:rPr>
              <a:t>Název konstanty	</a:t>
            </a:r>
            <a:r>
              <a:rPr lang="en-US" sz="1600" b="1" dirty="0" smtClean="0">
                <a:cs typeface="Courier New" pitchFamily="49" charset="0"/>
              </a:rPr>
              <a:t>	</a:t>
            </a:r>
            <a:r>
              <a:rPr lang="cs-CZ" sz="1600" b="1" dirty="0" smtClean="0">
                <a:cs typeface="Courier New" pitchFamily="49" charset="0"/>
              </a:rPr>
              <a:t>Hodnota</a:t>
            </a:r>
            <a:r>
              <a:rPr lang="cs-CZ" sz="1600" b="1" dirty="0">
                <a:cs typeface="Courier New" pitchFamily="49" charset="0"/>
              </a:rPr>
              <a:t>	Popis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vbOKOnly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0 </a:t>
            </a:r>
            <a:r>
              <a:rPr lang="cs-CZ" sz="1600" dirty="0">
                <a:cs typeface="Courier New" pitchFamily="49" charset="0"/>
              </a:rPr>
              <a:t>	Display OK </a:t>
            </a:r>
            <a:r>
              <a:rPr lang="cs-CZ" sz="1600" dirty="0" err="1">
                <a:cs typeface="Courier New" pitchFamily="49" charset="0"/>
              </a:rPr>
              <a:t>button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only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vbOKCancel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1 </a:t>
            </a:r>
            <a:r>
              <a:rPr lang="cs-CZ" sz="1600" dirty="0">
                <a:cs typeface="Courier New" pitchFamily="49" charset="0"/>
              </a:rPr>
              <a:t>	Display OK and </a:t>
            </a:r>
            <a:r>
              <a:rPr lang="cs-CZ" sz="1600" dirty="0" err="1">
                <a:cs typeface="Courier New" pitchFamily="49" charset="0"/>
              </a:rPr>
              <a:t>Cancel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vbAbortRetryIgnore</a:t>
            </a:r>
            <a:r>
              <a:rPr lang="cs-CZ" sz="1600" dirty="0">
                <a:cs typeface="Courier New" pitchFamily="49" charset="0"/>
              </a:rPr>
              <a:t> 	2 	Display Abort, Retry, and </a:t>
            </a:r>
            <a:r>
              <a:rPr lang="cs-CZ" sz="1600" dirty="0" err="1">
                <a:cs typeface="Courier New" pitchFamily="49" charset="0"/>
              </a:rPr>
              <a:t>Ignore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 smtClean="0">
                <a:cs typeface="Courier New" pitchFamily="49" charset="0"/>
              </a:rPr>
              <a:t>.</a:t>
            </a:r>
            <a:r>
              <a:rPr lang="en-US" sz="1600" dirty="0" smtClean="0">
                <a:cs typeface="Courier New" pitchFamily="49" charset="0"/>
              </a:rPr>
              <a:t>	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vbYesNoCancel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3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Yes</a:t>
            </a:r>
            <a:r>
              <a:rPr lang="cs-CZ" sz="1600" dirty="0">
                <a:cs typeface="Courier New" pitchFamily="49" charset="0"/>
              </a:rPr>
              <a:t>, No, and </a:t>
            </a:r>
            <a:r>
              <a:rPr lang="cs-CZ" sz="1600" dirty="0" err="1">
                <a:cs typeface="Courier New" pitchFamily="49" charset="0"/>
              </a:rPr>
              <a:t>Cancel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vbYesNo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4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Yes</a:t>
            </a:r>
            <a:r>
              <a:rPr lang="cs-CZ" sz="1600" dirty="0">
                <a:cs typeface="Courier New" pitchFamily="49" charset="0"/>
              </a:rPr>
              <a:t> and No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vbRetryCancel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5 </a:t>
            </a:r>
            <a:r>
              <a:rPr lang="cs-CZ" sz="1600" dirty="0">
                <a:cs typeface="Courier New" pitchFamily="49" charset="0"/>
              </a:rPr>
              <a:t>	Display Retry and </a:t>
            </a:r>
            <a:r>
              <a:rPr lang="cs-CZ" sz="1600" dirty="0" err="1">
                <a:cs typeface="Courier New" pitchFamily="49" charset="0"/>
              </a:rPr>
              <a:t>Cancel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buttons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 smtClean="0">
                <a:cs typeface="Courier New" pitchFamily="49" charset="0"/>
              </a:rPr>
              <a:t>vbCritical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16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Critical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Message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icon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vbQuestion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32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Warning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Query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icon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vbExclamation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48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Warning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Message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icon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vbInformation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64 </a:t>
            </a:r>
            <a:r>
              <a:rPr lang="cs-CZ" sz="1600" dirty="0">
                <a:cs typeface="Courier New" pitchFamily="49" charset="0"/>
              </a:rPr>
              <a:t>	Display </a:t>
            </a:r>
            <a:r>
              <a:rPr lang="cs-CZ" sz="1600" dirty="0" err="1">
                <a:cs typeface="Courier New" pitchFamily="49" charset="0"/>
              </a:rPr>
              <a:t>Information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Message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err="1">
                <a:cs typeface="Courier New" pitchFamily="49" charset="0"/>
              </a:rPr>
              <a:t>icon</a:t>
            </a:r>
            <a:r>
              <a:rPr lang="cs-CZ" sz="1600" dirty="0" smtClean="0">
                <a:cs typeface="Courier New" pitchFamily="49" charset="0"/>
              </a:rPr>
              <a:t>.</a:t>
            </a:r>
            <a:endParaRPr lang="cs-CZ" sz="1600" dirty="0"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 descr="upozorn&amp;ecaron;ní window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283"/>
          <a:stretch/>
        </p:blipFill>
        <p:spPr bwMode="auto">
          <a:xfrm>
            <a:off x="7910009" y="2132856"/>
            <a:ext cx="910141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MsgBox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8822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800" dirty="0" smtClean="0">
                <a:cs typeface="Courier New" pitchFamily="49" charset="0"/>
              </a:rPr>
              <a:t>Můžeme určit, které tlačítko bude přednastaveno pro odeslání okna</a:t>
            </a:r>
            <a:endParaRPr lang="cs-CZ" sz="18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b="1" dirty="0">
                <a:cs typeface="Courier New" pitchFamily="49" charset="0"/>
              </a:rPr>
              <a:t>Název konstanty	</a:t>
            </a:r>
            <a:r>
              <a:rPr lang="en-US" sz="1800" b="1" dirty="0" smtClean="0">
                <a:cs typeface="Courier New" pitchFamily="49" charset="0"/>
              </a:rPr>
              <a:t>	</a:t>
            </a:r>
            <a:r>
              <a:rPr lang="cs-CZ" sz="1800" b="1" dirty="0" smtClean="0">
                <a:cs typeface="Courier New" pitchFamily="49" charset="0"/>
              </a:rPr>
              <a:t>Hodnota</a:t>
            </a:r>
            <a:r>
              <a:rPr lang="cs-CZ" sz="1800" b="1" dirty="0">
                <a:cs typeface="Courier New" pitchFamily="49" charset="0"/>
              </a:rPr>
              <a:t>	Popis</a:t>
            </a:r>
          </a:p>
          <a:p>
            <a:pPr marL="400050" lvl="1" indent="0">
              <a:buNone/>
            </a:pPr>
            <a:r>
              <a:rPr lang="cs-CZ" sz="1800" dirty="0" smtClean="0">
                <a:cs typeface="Courier New" pitchFamily="49" charset="0"/>
              </a:rPr>
              <a:t>vbDefaultButton1 </a:t>
            </a:r>
            <a:r>
              <a:rPr lang="cs-CZ" sz="1800" dirty="0">
                <a:cs typeface="Courier New" pitchFamily="49" charset="0"/>
              </a:rPr>
              <a:t>	0 	První tlačítko je aktivní.</a:t>
            </a:r>
          </a:p>
          <a:p>
            <a:pPr marL="400050" lvl="1" indent="0">
              <a:buNone/>
            </a:pPr>
            <a:r>
              <a:rPr lang="cs-CZ" sz="1800" dirty="0">
                <a:cs typeface="Courier New" pitchFamily="49" charset="0"/>
              </a:rPr>
              <a:t>vbDefaultButton2 	256 	</a:t>
            </a:r>
            <a:r>
              <a:rPr lang="cs-CZ" sz="1800" dirty="0" smtClean="0">
                <a:cs typeface="Courier New" pitchFamily="49" charset="0"/>
              </a:rPr>
              <a:t>Druhé tlačítko </a:t>
            </a:r>
            <a:r>
              <a:rPr lang="cs-CZ" sz="1800" dirty="0">
                <a:cs typeface="Courier New" pitchFamily="49" charset="0"/>
              </a:rPr>
              <a:t>je </a:t>
            </a:r>
            <a:r>
              <a:rPr lang="cs-CZ" sz="1800" dirty="0" smtClean="0">
                <a:cs typeface="Courier New" pitchFamily="49" charset="0"/>
              </a:rPr>
              <a:t>aktivní.</a:t>
            </a:r>
            <a:endParaRPr lang="cs-CZ" sz="18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dirty="0">
                <a:cs typeface="Courier New" pitchFamily="49" charset="0"/>
              </a:rPr>
              <a:t>vbDefaultButton3 	512 	</a:t>
            </a:r>
            <a:r>
              <a:rPr lang="cs-CZ" sz="1800" dirty="0" smtClean="0">
                <a:cs typeface="Courier New" pitchFamily="49" charset="0"/>
              </a:rPr>
              <a:t>Třetí tlačítko </a:t>
            </a:r>
            <a:r>
              <a:rPr lang="cs-CZ" sz="1800" dirty="0">
                <a:cs typeface="Courier New" pitchFamily="49" charset="0"/>
              </a:rPr>
              <a:t>je aktivní.</a:t>
            </a:r>
          </a:p>
          <a:p>
            <a:pPr marL="400050" lvl="1" indent="0">
              <a:buNone/>
            </a:pPr>
            <a:r>
              <a:rPr lang="cs-CZ" sz="1800" dirty="0">
                <a:cs typeface="Courier New" pitchFamily="49" charset="0"/>
              </a:rPr>
              <a:t>vbDefaultButton4 	768 	</a:t>
            </a:r>
            <a:r>
              <a:rPr lang="cs-CZ" sz="1800" dirty="0" smtClean="0">
                <a:cs typeface="Courier New" pitchFamily="49" charset="0"/>
              </a:rPr>
              <a:t>Čtvrté tlačítko </a:t>
            </a:r>
            <a:r>
              <a:rPr lang="cs-CZ" sz="1800" dirty="0">
                <a:cs typeface="Courier New" pitchFamily="49" charset="0"/>
              </a:rPr>
              <a:t>je </a:t>
            </a:r>
            <a:r>
              <a:rPr lang="cs-CZ" sz="1800" dirty="0" smtClean="0">
                <a:cs typeface="Courier New" pitchFamily="49" charset="0"/>
              </a:rPr>
              <a:t>aktivní.</a:t>
            </a:r>
          </a:p>
          <a:p>
            <a:pPr marL="400050" lvl="1" indent="0">
              <a:buNone/>
            </a:pPr>
            <a:endParaRPr lang="en-US" sz="1800" b="1" dirty="0" smtClean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b="1" dirty="0" smtClean="0">
                <a:cs typeface="Courier New" pitchFamily="49" charset="0"/>
              </a:rPr>
              <a:t>Příklad</a:t>
            </a:r>
          </a:p>
          <a:p>
            <a:pPr marL="400050" lvl="1" indent="0"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Style =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vbYesNo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vbQuestion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+ vbDefaultButton2</a:t>
            </a:r>
            <a:endParaRPr lang="cs-CZ" sz="1600" b="1" dirty="0" smtClean="0"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2" y="4365104"/>
            <a:ext cx="26384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MsgBox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600" dirty="0" smtClean="0">
                <a:cs typeface="Courier New" pitchFamily="49" charset="0"/>
              </a:rPr>
              <a:t>Návratovou </a:t>
            </a:r>
            <a:r>
              <a:rPr lang="cs-CZ" sz="1600" dirty="0">
                <a:cs typeface="Courier New" pitchFamily="49" charset="0"/>
              </a:rPr>
              <a:t>hodnotu funkce můžeme testovat pomocí následujících konstant</a:t>
            </a:r>
          </a:p>
          <a:p>
            <a:pPr marL="400050" lvl="1" indent="0">
              <a:buNone/>
            </a:pPr>
            <a:r>
              <a:rPr lang="cs-CZ" sz="1600" b="1" dirty="0">
                <a:cs typeface="Courier New" pitchFamily="49" charset="0"/>
              </a:rPr>
              <a:t>Název konstanty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cs-CZ" sz="1600" b="1" dirty="0">
                <a:cs typeface="Courier New" pitchFamily="49" charset="0"/>
              </a:rPr>
              <a:t>Hodnota	Popis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vbOK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smtClean="0">
                <a:cs typeface="Courier New" pitchFamily="49" charset="0"/>
              </a:rPr>
              <a:t>	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	1 </a:t>
            </a:r>
            <a:r>
              <a:rPr lang="cs-CZ" sz="1600" dirty="0">
                <a:cs typeface="Courier New" pitchFamily="49" charset="0"/>
              </a:rPr>
              <a:t>	OK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vbCancel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2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err="1">
                <a:cs typeface="Courier New" pitchFamily="49" charset="0"/>
              </a:rPr>
              <a:t>Cancel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vbAbort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3 </a:t>
            </a:r>
            <a:r>
              <a:rPr lang="cs-CZ" sz="1600" dirty="0">
                <a:cs typeface="Courier New" pitchFamily="49" charset="0"/>
              </a:rPr>
              <a:t>	Abort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vbRetry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4 </a:t>
            </a:r>
            <a:r>
              <a:rPr lang="cs-CZ" sz="1600" dirty="0">
                <a:cs typeface="Courier New" pitchFamily="49" charset="0"/>
              </a:rPr>
              <a:t>	Retry</a:t>
            </a: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vbIgnore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5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err="1">
                <a:cs typeface="Courier New" pitchFamily="49" charset="0"/>
              </a:rPr>
              <a:t>Ignore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vbYes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	6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err="1">
                <a:cs typeface="Courier New" pitchFamily="49" charset="0"/>
              </a:rPr>
              <a:t>Yes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>
                <a:cs typeface="Courier New" pitchFamily="49" charset="0"/>
              </a:rPr>
              <a:t>vbNo</a:t>
            </a:r>
            <a:r>
              <a:rPr lang="cs-CZ" sz="1600" dirty="0">
                <a:cs typeface="Courier New" pitchFamily="49" charset="0"/>
              </a:rPr>
              <a:t> 	</a:t>
            </a:r>
            <a:r>
              <a:rPr lang="cs-CZ" sz="1600" dirty="0" smtClean="0">
                <a:cs typeface="Courier New" pitchFamily="49" charset="0"/>
              </a:rPr>
              <a:t>		7 </a:t>
            </a:r>
            <a:r>
              <a:rPr lang="cs-CZ" sz="1600" dirty="0">
                <a:cs typeface="Courier New" pitchFamily="49" charset="0"/>
              </a:rPr>
              <a:t>	</a:t>
            </a:r>
            <a:r>
              <a:rPr lang="cs-CZ" sz="1600" dirty="0" smtClean="0">
                <a:cs typeface="Courier New" pitchFamily="49" charset="0"/>
              </a:rPr>
              <a:t>No</a:t>
            </a:r>
            <a:endParaRPr lang="en-US" sz="1600" dirty="0" smtClean="0">
              <a:cs typeface="Courier New" pitchFamily="49" charset="0"/>
            </a:endParaRPr>
          </a:p>
          <a:p>
            <a:pPr marL="400050" lvl="1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(Zprava,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vbYesNo+vb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Question+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vbDefaultButton2, Titulek)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Case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result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Case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vbYes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gBox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"Bylo vybráno tlačítko ANO"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Case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vbNo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"Bylo vybráno tlačítko NE"</a:t>
            </a:r>
          </a:p>
          <a:p>
            <a:pPr marL="400050" lvl="1" indent="0">
              <a:buNone/>
            </a:pP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Select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dirty="0"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MsgBox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(prompt[,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][,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][,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xpos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ypos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helpfile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context]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800" dirty="0" err="1" smtClean="0"/>
              <a:t>Funkce</a:t>
            </a:r>
            <a:r>
              <a:rPr lang="en-US" sz="1800" dirty="0" smtClean="0"/>
              <a:t> </a:t>
            </a:r>
            <a:r>
              <a:rPr lang="en-US" sz="1800" dirty="0" err="1"/>
              <a:t>zobrazí</a:t>
            </a:r>
            <a:r>
              <a:rPr lang="en-US" sz="1800" dirty="0"/>
              <a:t> v </a:t>
            </a:r>
            <a:r>
              <a:rPr lang="en-US" sz="1800" dirty="0" err="1"/>
              <a:t>dialogovém</a:t>
            </a:r>
            <a:r>
              <a:rPr lang="en-US" sz="1800" dirty="0"/>
              <a:t> </a:t>
            </a:r>
            <a:r>
              <a:rPr lang="en-US" sz="1800" dirty="0" err="1"/>
              <a:t>okně</a:t>
            </a:r>
            <a:r>
              <a:rPr lang="en-US" sz="1800" dirty="0"/>
              <a:t> </a:t>
            </a:r>
            <a:r>
              <a:rPr lang="en-US" sz="1800" dirty="0" smtClean="0"/>
              <a:t>v</a:t>
            </a:r>
            <a:r>
              <a:rPr lang="cs-CZ" sz="1800" dirty="0" err="1" smtClean="0"/>
              <a:t>ýzvu</a:t>
            </a:r>
            <a:r>
              <a:rPr lang="cs-CZ" sz="1800" dirty="0" smtClean="0"/>
              <a:t> a vstupní řádek pro zadání hodnoty</a:t>
            </a:r>
          </a:p>
          <a:p>
            <a:pPr marL="400050" lvl="1" indent="0">
              <a:spcBef>
                <a:spcPts val="1200"/>
              </a:spcBef>
              <a:buNone/>
            </a:pPr>
            <a:r>
              <a:rPr lang="cs-CZ" sz="1800" dirty="0"/>
              <a:t>Parametry</a:t>
            </a:r>
          </a:p>
          <a:p>
            <a:pPr lvl="1"/>
            <a:r>
              <a:rPr lang="cs-CZ" sz="1800" dirty="0">
                <a:latin typeface="Courier New" pitchFamily="49" charset="0"/>
                <a:cs typeface="Courier New" pitchFamily="49" charset="0"/>
              </a:rPr>
              <a:t>prompt</a:t>
            </a:r>
            <a:r>
              <a:rPr lang="cs-CZ" sz="1800" dirty="0"/>
              <a:t> – povinný, </a:t>
            </a:r>
            <a:r>
              <a:rPr lang="cs-CZ" sz="1800" dirty="0" smtClean="0"/>
              <a:t>zobrazovan</a:t>
            </a:r>
            <a:r>
              <a:rPr lang="cs-CZ" sz="1800" dirty="0"/>
              <a:t>á</a:t>
            </a:r>
            <a:r>
              <a:rPr lang="cs-CZ" sz="1800" dirty="0" smtClean="0"/>
              <a:t> zpráva.</a:t>
            </a:r>
            <a:endParaRPr lang="cs-CZ" sz="1800" dirty="0"/>
          </a:p>
          <a:p>
            <a:pPr lvl="1"/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1800" dirty="0"/>
              <a:t> –</a:t>
            </a:r>
            <a:r>
              <a:rPr lang="en-US" sz="1800" dirty="0"/>
              <a:t> </a:t>
            </a:r>
            <a:r>
              <a:rPr lang="cs-CZ" sz="1800" dirty="0"/>
              <a:t> nepovinný , nadpis </a:t>
            </a:r>
            <a:r>
              <a:rPr lang="cs-CZ" sz="1800" dirty="0" smtClean="0"/>
              <a:t>okna.</a:t>
            </a:r>
          </a:p>
          <a:p>
            <a:pPr lvl="1"/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efault</a:t>
            </a:r>
            <a:r>
              <a:rPr lang="en-US" sz="1800" dirty="0" smtClean="0"/>
              <a:t> – </a:t>
            </a:r>
            <a:r>
              <a:rPr lang="en-US" sz="1800" dirty="0" err="1"/>
              <a:t>nepovinný</a:t>
            </a:r>
            <a:r>
              <a:rPr lang="en-US" sz="1800" dirty="0"/>
              <a:t>, </a:t>
            </a:r>
            <a:r>
              <a:rPr lang="en-US" sz="1800" dirty="0" err="1" smtClean="0"/>
              <a:t>výchozí</a:t>
            </a:r>
            <a:r>
              <a:rPr lang="en-US" sz="1800" dirty="0" smtClean="0"/>
              <a:t> </a:t>
            </a:r>
            <a:r>
              <a:rPr lang="cs-CZ" sz="1800" dirty="0" smtClean="0"/>
              <a:t>hodnota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xpos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smtClean="0"/>
              <a:t>–</a:t>
            </a:r>
            <a:r>
              <a:rPr lang="en-US" sz="1800" dirty="0" smtClean="0"/>
              <a:t> </a:t>
            </a:r>
            <a:r>
              <a:rPr lang="cs-CZ" sz="1800" dirty="0" smtClean="0"/>
              <a:t> </a:t>
            </a:r>
            <a:r>
              <a:rPr lang="cs-CZ" sz="1800" dirty="0"/>
              <a:t>nepovinný, </a:t>
            </a:r>
            <a:r>
              <a:rPr lang="en-US" sz="1800" dirty="0" err="1"/>
              <a:t>horizontální</a:t>
            </a:r>
            <a:r>
              <a:rPr lang="en-US" sz="1800" dirty="0"/>
              <a:t> </a:t>
            </a:r>
            <a:r>
              <a:rPr lang="en-US" sz="1800" dirty="0" err="1"/>
              <a:t>vzdálenost</a:t>
            </a:r>
            <a:r>
              <a:rPr lang="en-US" sz="1800" dirty="0"/>
              <a:t> </a:t>
            </a:r>
            <a:r>
              <a:rPr lang="en-US" sz="1800" dirty="0" err="1"/>
              <a:t>levého</a:t>
            </a:r>
            <a:r>
              <a:rPr lang="en-US" sz="1800" dirty="0"/>
              <a:t> </a:t>
            </a:r>
            <a:r>
              <a:rPr lang="en-US" sz="1800" dirty="0" err="1"/>
              <a:t>okraje</a:t>
            </a:r>
            <a:r>
              <a:rPr lang="en-US" sz="1800" dirty="0"/>
              <a:t> </a:t>
            </a:r>
            <a:r>
              <a:rPr lang="en-US" sz="1800" dirty="0" err="1"/>
              <a:t>dialogového</a:t>
            </a:r>
            <a:r>
              <a:rPr lang="en-US" sz="1800" dirty="0"/>
              <a:t> </a:t>
            </a:r>
            <a:r>
              <a:rPr lang="en-US" sz="1800" dirty="0" err="1"/>
              <a:t>okna</a:t>
            </a:r>
            <a:r>
              <a:rPr lang="en-US" sz="1800" dirty="0"/>
              <a:t> od </a:t>
            </a:r>
            <a:r>
              <a:rPr lang="en-US" sz="1800" dirty="0" err="1"/>
              <a:t>levého</a:t>
            </a:r>
            <a:r>
              <a:rPr lang="en-US" sz="1800" dirty="0"/>
              <a:t> </a:t>
            </a:r>
            <a:r>
              <a:rPr lang="en-US" sz="1800" dirty="0" err="1"/>
              <a:t>okraje</a:t>
            </a:r>
            <a:r>
              <a:rPr lang="en-US" sz="1800" dirty="0"/>
              <a:t> </a:t>
            </a:r>
            <a:r>
              <a:rPr lang="en-US" sz="1800" dirty="0" err="1"/>
              <a:t>obrazovky</a:t>
            </a:r>
            <a:endParaRPr lang="en-US" sz="1800" dirty="0"/>
          </a:p>
          <a:p>
            <a:pPr lvl="1"/>
            <a:r>
              <a:rPr lang="cs-CZ" sz="1800" smtClean="0">
                <a:latin typeface="Courier New" pitchFamily="49" charset="0"/>
                <a:cs typeface="Courier New" pitchFamily="49" charset="0"/>
              </a:rPr>
              <a:t>ypos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/>
              <a:t>–</a:t>
            </a:r>
            <a:r>
              <a:rPr lang="en-US" sz="1800" dirty="0"/>
              <a:t> </a:t>
            </a:r>
            <a:r>
              <a:rPr lang="cs-CZ" sz="1800" dirty="0"/>
              <a:t> nepovinný, </a:t>
            </a:r>
            <a:r>
              <a:rPr lang="en-US" sz="1800" dirty="0" err="1"/>
              <a:t>vertikální</a:t>
            </a:r>
            <a:r>
              <a:rPr lang="en-US" sz="1800" dirty="0"/>
              <a:t> </a:t>
            </a:r>
            <a:r>
              <a:rPr lang="en-US" sz="1800" dirty="0" err="1" smtClean="0"/>
              <a:t>vzdálenost</a:t>
            </a:r>
            <a:r>
              <a:rPr lang="en-US" sz="1800" dirty="0" smtClean="0"/>
              <a:t> </a:t>
            </a:r>
            <a:r>
              <a:rPr lang="en-US" sz="1800" dirty="0" err="1"/>
              <a:t>horního</a:t>
            </a:r>
            <a:r>
              <a:rPr lang="en-US" sz="1800" dirty="0"/>
              <a:t> </a:t>
            </a:r>
            <a:r>
              <a:rPr lang="en-US" sz="1800" dirty="0" err="1" smtClean="0"/>
              <a:t>okraje</a:t>
            </a:r>
            <a:r>
              <a:rPr lang="en-US" sz="1800" dirty="0" smtClean="0"/>
              <a:t> </a:t>
            </a:r>
            <a:r>
              <a:rPr lang="en-US" sz="1800" dirty="0" err="1"/>
              <a:t>dialogového</a:t>
            </a:r>
            <a:r>
              <a:rPr lang="en-US" sz="1800" dirty="0"/>
              <a:t> </a:t>
            </a:r>
            <a:r>
              <a:rPr lang="en-US" sz="1800" dirty="0" err="1"/>
              <a:t>okna</a:t>
            </a:r>
            <a:r>
              <a:rPr lang="en-US" sz="1800" dirty="0"/>
              <a:t> od </a:t>
            </a:r>
            <a:r>
              <a:rPr lang="en-US" sz="1800" dirty="0" err="1"/>
              <a:t>horního</a:t>
            </a:r>
            <a:r>
              <a:rPr lang="en-US" sz="1800" dirty="0"/>
              <a:t> </a:t>
            </a:r>
            <a:r>
              <a:rPr lang="en-US" sz="1800" dirty="0" err="1" smtClean="0"/>
              <a:t>okraje</a:t>
            </a:r>
            <a:r>
              <a:rPr lang="en-US" sz="1800" dirty="0" smtClean="0"/>
              <a:t> </a:t>
            </a:r>
            <a:r>
              <a:rPr lang="en-US" sz="1800" dirty="0" err="1"/>
              <a:t>obrazovky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elpfile</a:t>
            </a:r>
            <a:r>
              <a:rPr lang="en-US" sz="1800" dirty="0" smtClean="0"/>
              <a:t> </a:t>
            </a:r>
            <a:r>
              <a:rPr lang="cs-CZ" sz="1800" dirty="0" smtClean="0"/>
              <a:t>– </a:t>
            </a:r>
            <a:r>
              <a:rPr lang="en-US" sz="1800" dirty="0" err="1" smtClean="0"/>
              <a:t>nepovinný</a:t>
            </a:r>
            <a:r>
              <a:rPr lang="en-US" sz="1800" dirty="0"/>
              <a:t>, </a:t>
            </a:r>
            <a:r>
              <a:rPr lang="en-US" sz="1800" dirty="0" err="1" smtClean="0"/>
              <a:t>identifikujíce</a:t>
            </a:r>
            <a:r>
              <a:rPr lang="en-US" sz="1800" dirty="0" smtClean="0"/>
              <a:t> </a:t>
            </a:r>
            <a:r>
              <a:rPr lang="en-US" sz="1800" dirty="0" err="1"/>
              <a:t>soubor</a:t>
            </a:r>
            <a:r>
              <a:rPr lang="en-US" sz="1800" dirty="0"/>
              <a:t> </a:t>
            </a:r>
            <a:r>
              <a:rPr lang="en-US" sz="1800" dirty="0" err="1" smtClean="0"/>
              <a:t>nápovědy</a:t>
            </a:r>
            <a:endParaRPr lang="cs-CZ" sz="1800" dirty="0" smtClean="0"/>
          </a:p>
          <a:p>
            <a:pPr lvl="1"/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context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smtClean="0"/>
              <a:t>– </a:t>
            </a:r>
            <a:r>
              <a:rPr lang="en-US" sz="1800" dirty="0" err="1"/>
              <a:t>nepovinný</a:t>
            </a:r>
            <a:r>
              <a:rPr lang="en-US" sz="1800" dirty="0"/>
              <a:t>, </a:t>
            </a:r>
            <a:r>
              <a:rPr lang="en-US" sz="1800" dirty="0" err="1" smtClean="0"/>
              <a:t>kontextové</a:t>
            </a:r>
            <a:r>
              <a:rPr lang="en-US" sz="1800" dirty="0" smtClean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 </a:t>
            </a:r>
            <a:r>
              <a:rPr lang="cs-CZ" sz="1800" dirty="0" smtClean="0"/>
              <a:t>tématu </a:t>
            </a:r>
            <a:r>
              <a:rPr lang="en-US" sz="1800" dirty="0" err="1" smtClean="0"/>
              <a:t>nápovědy</a:t>
            </a:r>
            <a:endParaRPr lang="cs-CZ" sz="1800" dirty="0"/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FUNKCE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34575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InputBox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2676525"/>
            <a:ext cx="84248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Děkuji za pozornost.</a:t>
            </a:r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2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2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 As Single, M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Vnit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řní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síly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T=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T &amp;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M=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M &amp;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/m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</a:t>
            </a:r>
            <a:endParaRPr lang="cs-CZ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760"/>
            <a:ext cx="8424862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delka As Single, dx As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Single, 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…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As Single,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As Single,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0: 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 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M0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: 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 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M1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 </a:t>
            </a:r>
          </a:p>
          <a:p>
            <a:pPr marL="0" indent="0" eaLnBrk="1" hangingPunct="1">
              <a:spcBef>
                <a:spcPts val="0"/>
              </a:spcBef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 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 eaLnBrk="1" hangingPunct="1">
              <a:spcBef>
                <a:spcPts val="0"/>
              </a:spcBef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 dx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… 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2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000" dirty="0" smtClean="0"/>
              <a:t>Data </a:t>
            </a:r>
            <a:r>
              <a:rPr lang="cs-CZ" sz="2000" dirty="0"/>
              <a:t>stejného datového typu </a:t>
            </a:r>
            <a:r>
              <a:rPr lang="cs-CZ" sz="2000" dirty="0" smtClean="0"/>
              <a:t>sdružená pod jeden název – </a:t>
            </a:r>
            <a:r>
              <a:rPr lang="cs-CZ" sz="2000" dirty="0"/>
              <a:t>jednu </a:t>
            </a:r>
            <a:r>
              <a:rPr lang="cs-CZ" sz="2000" dirty="0" smtClean="0"/>
              <a:t>proměnnou  (množina </a:t>
            </a:r>
            <a:r>
              <a:rPr lang="cs-CZ" sz="2000" dirty="0"/>
              <a:t>prvků stejného datového </a:t>
            </a:r>
            <a:r>
              <a:rPr lang="cs-CZ" sz="2000" dirty="0" smtClean="0"/>
              <a:t>typu)</a:t>
            </a:r>
          </a:p>
          <a:p>
            <a:r>
              <a:rPr lang="cs-CZ" sz="2000" dirty="0"/>
              <a:t>Umožňuje </a:t>
            </a:r>
            <a:r>
              <a:rPr lang="cs-CZ" sz="2000" dirty="0" smtClean="0"/>
              <a:t>konzistentní uložení </a:t>
            </a:r>
            <a:r>
              <a:rPr lang="cs-CZ" sz="2000" dirty="0"/>
              <a:t>více hodnot stejného datového typu. </a:t>
            </a:r>
          </a:p>
          <a:p>
            <a:r>
              <a:rPr lang="cs-CZ" sz="2000" dirty="0"/>
              <a:t>Jednotlivé </a:t>
            </a:r>
            <a:r>
              <a:rPr lang="cs-CZ" sz="2000" dirty="0" smtClean="0"/>
              <a:t>prvky </a:t>
            </a:r>
            <a:r>
              <a:rPr lang="cs-CZ" sz="2000" dirty="0"/>
              <a:t>pole jsou adresovatelné prostřednictvím názvu a </a:t>
            </a:r>
            <a:r>
              <a:rPr lang="cs-CZ" sz="2000" dirty="0" smtClean="0"/>
              <a:t>indexu.</a:t>
            </a:r>
            <a:endParaRPr lang="cs-CZ" sz="2000" dirty="0"/>
          </a:p>
          <a:p>
            <a:r>
              <a:rPr lang="cs-CZ" sz="2000" dirty="0" smtClean="0"/>
              <a:t>Index určuje pořadí prvku</a:t>
            </a:r>
          </a:p>
          <a:p>
            <a:r>
              <a:rPr lang="cs-CZ" sz="2000" dirty="0" smtClean="0"/>
              <a:t>Pole není implicitně tříděno</a:t>
            </a:r>
          </a:p>
          <a:p>
            <a:endParaRPr lang="cs-CZ" sz="2000" dirty="0"/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PROMĚNNÁ TYPU POLE</a:t>
            </a:r>
            <a:endParaRPr lang="cs-CZ" dirty="0">
              <a:latin typeface="Courier New" pitchFamily="49" charset="0"/>
            </a:endParaRPr>
          </a:p>
        </p:txBody>
      </p:sp>
      <p:graphicFrame>
        <p:nvGraphicFramePr>
          <p:cNvPr id="10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799188"/>
              </p:ext>
            </p:extLst>
          </p:nvPr>
        </p:nvGraphicFramePr>
        <p:xfrm>
          <a:off x="409892" y="3573016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index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a(1)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a(2)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a(3)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a(4)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7012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r>
              <a:rPr lang="cs-CZ" sz="2000" dirty="0" smtClean="0"/>
              <a:t>Počet prvků pole v okamžiku deklarace známe / určujeme</a:t>
            </a:r>
          </a:p>
          <a:p>
            <a:r>
              <a:rPr lang="cs-CZ" sz="2000" dirty="0" smtClean="0"/>
              <a:t>Deklarace pomocí názvu, typu a počtu prvků pole</a:t>
            </a:r>
          </a:p>
          <a:p>
            <a:pPr marL="457200" lvl="1" indent="0"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pole(10)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</a:p>
          <a:p>
            <a:pPr marL="457200" lvl="1" indent="0"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pole(10, 10)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Double</a:t>
            </a:r>
          </a:p>
          <a:p>
            <a:r>
              <a:rPr lang="cs-CZ" sz="2000" dirty="0" smtClean="0"/>
              <a:t>Číslo v závorkách = maximální index prvku.</a:t>
            </a:r>
          </a:p>
          <a:p>
            <a:pPr lvl="1"/>
            <a:r>
              <a:rPr lang="cs-CZ" sz="1600" dirty="0" smtClean="0"/>
              <a:t>maximální index – celočíselná konstanta.</a:t>
            </a:r>
          </a:p>
          <a:p>
            <a:pPr lvl="1"/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pole(m)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cs-CZ" sz="1600" dirty="0" smtClean="0"/>
              <a:t> – </a:t>
            </a:r>
            <a:r>
              <a:rPr lang="cs-CZ" sz="1600" b="1" dirty="0" smtClean="0">
                <a:solidFill>
                  <a:srgbClr val="FF0000"/>
                </a:solidFill>
              </a:rPr>
              <a:t>NELZE!</a:t>
            </a:r>
            <a:r>
              <a:rPr lang="cs-CZ" sz="1600" dirty="0" smtClean="0"/>
              <a:t> – hodnota proměnné </a:t>
            </a:r>
            <a:r>
              <a:rPr lang="cs-CZ" sz="1600" b="1" dirty="0" smtClean="0"/>
              <a:t>m</a:t>
            </a:r>
            <a:r>
              <a:rPr lang="cs-CZ" sz="1600" dirty="0" smtClean="0"/>
              <a:t> není při zpracování příkazu </a:t>
            </a:r>
            <a:r>
              <a:rPr lang="cs-CZ" sz="1600" dirty="0" err="1" smtClean="0"/>
              <a:t>Dim</a:t>
            </a:r>
            <a:r>
              <a:rPr lang="cs-CZ" sz="1600" dirty="0" smtClean="0"/>
              <a:t> v průběhu kompilace známa.</a:t>
            </a:r>
          </a:p>
          <a:p>
            <a:r>
              <a:rPr lang="cs-CZ" sz="2000" dirty="0" smtClean="0"/>
              <a:t>Počáteční index má implicitně hodnotu 0</a:t>
            </a:r>
          </a:p>
          <a:p>
            <a:pPr lvl="1"/>
            <a:r>
              <a:rPr lang="cs-CZ" sz="1600" dirty="0" smtClean="0"/>
              <a:t>lze změnit příkazem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Base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= 1</a:t>
            </a:r>
            <a:r>
              <a:rPr lang="cs-CZ" sz="1600" dirty="0" smtClean="0"/>
              <a:t> nebo</a:t>
            </a:r>
          </a:p>
          <a:p>
            <a:pPr lvl="1"/>
            <a:r>
              <a:rPr lang="cs-CZ" sz="1600" dirty="0" smtClean="0"/>
              <a:t>při deklaraci – 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pole(1 to 10)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2000" dirty="0" smtClean="0"/>
              <a:t>adresace prvku pole</a:t>
            </a:r>
          </a:p>
          <a:p>
            <a:pPr marL="45720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pole(1) 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(3.14)</a:t>
            </a:r>
          </a:p>
          <a:p>
            <a:pPr marL="457200" lvl="1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(a(1))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PROMĚNNÁ TYPU POLE – STATICKÉ POLE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r>
              <a:rPr lang="cs-CZ" sz="2000" dirty="0" smtClean="0"/>
              <a:t>Počet </a:t>
            </a:r>
            <a:r>
              <a:rPr lang="cs-CZ" sz="2000" dirty="0"/>
              <a:t>prvků pole v okamžiku deklarace </a:t>
            </a:r>
            <a:r>
              <a:rPr lang="cs-CZ" sz="2000" dirty="0" smtClean="0"/>
              <a:t>neznáme </a:t>
            </a:r>
            <a:r>
              <a:rPr lang="en-US" sz="2000" dirty="0" smtClean="0"/>
              <a:t>/ </a:t>
            </a:r>
            <a:r>
              <a:rPr lang="cs-CZ" sz="2000" dirty="0" smtClean="0"/>
              <a:t>neurčujeme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lvl="1"/>
            <a:r>
              <a:rPr lang="cs-CZ" sz="1600" dirty="0" smtClean="0"/>
              <a:t>Počet </a:t>
            </a:r>
            <a:r>
              <a:rPr lang="cs-CZ" sz="1600" dirty="0"/>
              <a:t>prvků se může měnit.</a:t>
            </a:r>
          </a:p>
          <a:p>
            <a:pPr lvl="1"/>
            <a:r>
              <a:rPr lang="cs-CZ" sz="1600" dirty="0" smtClean="0"/>
              <a:t>Počtu </a:t>
            </a:r>
            <a:r>
              <a:rPr lang="cs-CZ" sz="1600" dirty="0"/>
              <a:t>prvků stanovíme v průběhu provádění kódu.</a:t>
            </a:r>
            <a:endParaRPr lang="cs-CZ" sz="1600" dirty="0" smtClean="0"/>
          </a:p>
          <a:p>
            <a:r>
              <a:rPr lang="cs-CZ" sz="2000" dirty="0" smtClean="0"/>
              <a:t>Deklarace pomocí </a:t>
            </a:r>
            <a:r>
              <a:rPr lang="cs-CZ" sz="2000" dirty="0" smtClean="0"/>
              <a:t>názvu a </a:t>
            </a:r>
            <a:r>
              <a:rPr lang="cs-CZ" sz="2000" dirty="0" smtClean="0"/>
              <a:t>typu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cs-CZ" sz="2000" dirty="0" smtClean="0">
                <a:solidFill>
                  <a:srgbClr val="FF0000"/>
                </a:solidFill>
              </a:rPr>
              <a:t>oč</a:t>
            </a:r>
            <a:r>
              <a:rPr lang="en-US" sz="2000" dirty="0" smtClean="0">
                <a:solidFill>
                  <a:srgbClr val="FF0000"/>
                </a:solidFill>
              </a:rPr>
              <a:t>e</a:t>
            </a:r>
            <a:r>
              <a:rPr lang="cs-CZ" sz="2000" dirty="0" smtClean="0">
                <a:solidFill>
                  <a:srgbClr val="FF0000"/>
                </a:solidFill>
              </a:rPr>
              <a:t>t prvků </a:t>
            </a:r>
            <a:r>
              <a:rPr lang="en-US" sz="2000" dirty="0" err="1" smtClean="0">
                <a:solidFill>
                  <a:srgbClr val="FF0000"/>
                </a:solidFill>
              </a:rPr>
              <a:t>vynech</a:t>
            </a:r>
            <a:r>
              <a:rPr lang="cs-CZ" sz="2000" dirty="0" smtClean="0">
                <a:solidFill>
                  <a:srgbClr val="FF0000"/>
                </a:solidFill>
              </a:rPr>
              <a:t>á</a:t>
            </a:r>
            <a:r>
              <a:rPr lang="en-US" sz="2000" dirty="0" smtClean="0">
                <a:solidFill>
                  <a:srgbClr val="FF0000"/>
                </a:solidFill>
              </a:rPr>
              <a:t>me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pole()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As Single</a:t>
            </a:r>
          </a:p>
          <a:p>
            <a:r>
              <a:rPr lang="cs-CZ" sz="2000" b="1" dirty="0" err="1" smtClean="0">
                <a:latin typeface="Courier New" pitchFamily="49" charset="0"/>
                <a:cs typeface="Courier New" pitchFamily="49" charset="0"/>
              </a:rPr>
              <a:t>ReDim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cs-CZ" sz="2000" dirty="0" smtClean="0"/>
              <a:t>Změna rozsahu</a:t>
            </a:r>
          </a:p>
          <a:p>
            <a:pPr marL="457200" lvl="1" indent="0"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ReDim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pole(m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cs-CZ" sz="1600" dirty="0" smtClean="0"/>
              <a:t>hodnoty prvků pole zanikají</a:t>
            </a:r>
          </a:p>
          <a:p>
            <a:pPr marL="457200" lvl="1" indent="0"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ReDim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Preserve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pole(m)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cs-CZ" sz="1600" dirty="0" smtClean="0"/>
              <a:t>hodnoty </a:t>
            </a:r>
            <a:r>
              <a:rPr lang="cs-CZ" sz="1600" dirty="0"/>
              <a:t>prvků pole </a:t>
            </a:r>
            <a:r>
              <a:rPr lang="cs-CZ" sz="1600" dirty="0" smtClean="0"/>
              <a:t>se uchovávají</a:t>
            </a:r>
            <a:r>
              <a:rPr lang="en-US" sz="1600" dirty="0" smtClean="0"/>
              <a:t>,  </a:t>
            </a:r>
            <a:r>
              <a:rPr lang="cs-CZ" sz="1600" b="1" dirty="0" smtClean="0"/>
              <a:t>POZOR</a:t>
            </a:r>
            <a:r>
              <a:rPr lang="cs-CZ" sz="1600" dirty="0" smtClean="0"/>
              <a:t>: </a:t>
            </a:r>
            <a:r>
              <a:rPr lang="en-US" sz="1600" b="1" dirty="0" smtClean="0">
                <a:solidFill>
                  <a:srgbClr val="FF0000"/>
                </a:solidFill>
              </a:rPr>
              <a:t>l</a:t>
            </a:r>
            <a:r>
              <a:rPr lang="cs-CZ" sz="1600" b="1" dirty="0" smtClean="0">
                <a:solidFill>
                  <a:srgbClr val="FF0000"/>
                </a:solidFill>
              </a:rPr>
              <a:t>ze měnit pouze </a:t>
            </a:r>
            <a:r>
              <a:rPr lang="cs-CZ" sz="1600" b="1" dirty="0" err="1" smtClean="0">
                <a:solidFill>
                  <a:srgbClr val="FF0000"/>
                </a:solidFill>
              </a:rPr>
              <a:t>posl</a:t>
            </a:r>
            <a:r>
              <a:rPr lang="en-US" sz="1600" b="1" dirty="0" smtClean="0">
                <a:solidFill>
                  <a:srgbClr val="FF0000"/>
                </a:solidFill>
              </a:rPr>
              <a:t>e</a:t>
            </a:r>
            <a:r>
              <a:rPr lang="cs-CZ" sz="1600" b="1" dirty="0" smtClean="0">
                <a:solidFill>
                  <a:srgbClr val="FF0000"/>
                </a:solidFill>
              </a:rPr>
              <a:t>dní dimenzi</a:t>
            </a:r>
            <a:endParaRPr lang="cs-CZ" sz="1600" b="1" dirty="0">
              <a:solidFill>
                <a:srgbClr val="FF0000"/>
              </a:solidFill>
            </a:endParaRPr>
          </a:p>
          <a:p>
            <a:r>
              <a:rPr lang="en-US" sz="2000" dirty="0" smtClean="0"/>
              <a:t>F</a:t>
            </a:r>
            <a:r>
              <a:rPr lang="cs-CZ" sz="2000" dirty="0" err="1" smtClean="0"/>
              <a:t>unkce</a:t>
            </a:r>
            <a:r>
              <a:rPr lang="cs-CZ" sz="2000" dirty="0" smtClean="0"/>
              <a:t> pro identifikaci koncových hodnot indexů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LBound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(pole)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imax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UBound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(pole)</a:t>
            </a:r>
          </a:p>
          <a:p>
            <a:pPr marL="457200" lvl="1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imax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UBound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(pole, 1)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PROMĚNNÁ TYPU POLE – DYNAMICKÉ POLE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delka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, dx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(100)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(100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endParaRPr lang="pl-PL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en-US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(i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100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T(i)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(i)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 pomocí pole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delka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, dx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endParaRPr lang="pl-PL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Preserve T(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Preserve M(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T(i)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(i)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 pomocí pole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ěnná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typu pole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Case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[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hodnoty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case_příkazy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[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else_příkazy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]] </a:t>
            </a:r>
          </a:p>
          <a:p>
            <a:pPr marL="400050" lvl="1" indent="0"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Select</a:t>
            </a:r>
            <a:endParaRPr lang="cs-CZ" sz="1600" dirty="0" smtClean="0"/>
          </a:p>
          <a:p>
            <a:r>
              <a:rPr lang="cs-CZ" sz="1800" dirty="0"/>
              <a:t>Alternativa příkazu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...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Then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...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ElseIf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... Else ... End</a:t>
            </a:r>
            <a:r>
              <a:rPr lang="cs-CZ" sz="1800" dirty="0"/>
              <a:t>.</a:t>
            </a:r>
            <a:endParaRPr lang="cs-CZ" sz="2000" dirty="0"/>
          </a:p>
          <a:p>
            <a:r>
              <a:rPr lang="cs-CZ" sz="1800" dirty="0" smtClean="0"/>
              <a:t>Provede skupinu </a:t>
            </a:r>
            <a:r>
              <a:rPr lang="cs-CZ" sz="1800" dirty="0"/>
              <a:t>příkazů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case_příkazy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smtClean="0"/>
              <a:t>v závislosti na hodnotě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800" dirty="0" smtClean="0"/>
              <a:t>. </a:t>
            </a:r>
          </a:p>
          <a:p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cs-CZ" sz="1800" dirty="0"/>
              <a:t> vyhodnocuje </a:t>
            </a:r>
            <a:r>
              <a:rPr lang="cs-CZ" sz="1800" dirty="0" smtClean="0"/>
              <a:t>jediný </a:t>
            </a:r>
            <a:r>
              <a:rPr lang="cs-CZ" sz="1800" dirty="0"/>
              <a:t>výraz na začátku své řídící struktury.</a:t>
            </a:r>
          </a:p>
          <a:p>
            <a:pPr lvl="1"/>
            <a:r>
              <a:rPr lang="cs-CZ" sz="1600" dirty="0" smtClean="0"/>
              <a:t>příkaz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...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cs-CZ" sz="1600" dirty="0" smtClean="0"/>
              <a:t> může </a:t>
            </a:r>
            <a:r>
              <a:rPr lang="cs-CZ" sz="1600" dirty="0"/>
              <a:t>v každém </a:t>
            </a:r>
            <a:r>
              <a:rPr lang="cs-CZ" sz="1600" dirty="0" smtClean="0"/>
              <a:t>části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ElseIf</a:t>
            </a:r>
            <a:r>
              <a:rPr lang="cs-CZ" sz="1600" dirty="0"/>
              <a:t> vyhodnocovat jiný </a:t>
            </a:r>
            <a:r>
              <a:rPr lang="cs-CZ" sz="1600" dirty="0" smtClean="0"/>
              <a:t>výraz</a:t>
            </a:r>
          </a:p>
          <a:p>
            <a:r>
              <a:rPr lang="en-US" sz="1800" dirty="0" err="1" smtClean="0"/>
              <a:t>Parametry</a:t>
            </a:r>
            <a:r>
              <a:rPr lang="en-US" sz="1800" dirty="0" smtClean="0"/>
              <a:t> p</a:t>
            </a:r>
            <a:r>
              <a:rPr lang="cs-CZ" sz="1800" dirty="0" err="1" smtClean="0"/>
              <a:t>říkazu</a:t>
            </a:r>
            <a:endParaRPr lang="cs-CZ" sz="2000" dirty="0"/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dirty="0" smtClean="0"/>
              <a:t>– libovolný číselný </a:t>
            </a:r>
            <a:r>
              <a:rPr lang="cs-CZ" sz="1600" dirty="0"/>
              <a:t>nebo </a:t>
            </a:r>
            <a:r>
              <a:rPr lang="cs-CZ" sz="1600" dirty="0" smtClean="0"/>
              <a:t>řetězcový výraz</a:t>
            </a:r>
            <a:endParaRPr lang="cs-CZ" sz="1600" dirty="0"/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hodnoty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dirty="0" smtClean="0"/>
              <a:t>– seznam hodnot (mohou být doplněny operátory), se kterými se výsledek výrazu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výraz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cs-CZ" sz="1600" dirty="0" smtClean="0"/>
              <a:t>porovnává</a:t>
            </a:r>
            <a:r>
              <a:rPr lang="en-US" sz="1600" dirty="0" smtClean="0"/>
              <a:t>, nap</a:t>
            </a:r>
            <a:r>
              <a:rPr lang="cs-CZ" sz="1600" dirty="0" smtClean="0"/>
              <a:t>ř. 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case 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case 1,3,5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case 1 to 10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case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10; case like ’B%’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 Case</a:t>
            </a: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Příkaz 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Select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Case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</TotalTime>
  <Words>1296</Words>
  <Application>Microsoft Office PowerPoint</Application>
  <PresentationFormat>Předvádění na obrazovce (4:3)</PresentationFormat>
  <Paragraphs>270</Paragraphs>
  <Slides>17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 New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machackova petra</dc:creator>
  <cp:lastModifiedBy>Menšík Miroslav (2080)</cp:lastModifiedBy>
  <cp:revision>416</cp:revision>
  <dcterms:created xsi:type="dcterms:W3CDTF">2010-09-06T12:21:50Z</dcterms:created>
  <dcterms:modified xsi:type="dcterms:W3CDTF">2018-03-05T10:46:57Z</dcterms:modified>
</cp:coreProperties>
</file>