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5"/>
  </p:notesMasterIdLst>
  <p:handoutMasterIdLst>
    <p:handoutMasterId r:id="rId26"/>
  </p:handout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</p:sldIdLst>
  <p:sldSz cx="9144000" cy="6858000" type="screen4x3"/>
  <p:notesSz cx="6794500" cy="9931400"/>
  <p:custShowLst>
    <p:custShow name="první body, souř. systémy, ovládání" id="0">
      <p:sldLst/>
    </p:custShow>
    <p:custShow name="druhá možnost, šablona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</p:sldLst>
    </p:custShow>
    <p:custShow name="třetí – vlastní čáry, šrafy" id="2">
      <p:sldLst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</p:sldLst>
    </p:custShow>
    <p:custShow name="čtvrtá – bloky, ext. reference" id="3">
      <p:sldLst/>
    </p:custShow>
  </p:custShow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CE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871" autoAdjust="0"/>
    <p:restoredTop sz="94180" autoAdjust="0"/>
  </p:normalViewPr>
  <p:slideViewPr>
    <p:cSldViewPr>
      <p:cViewPr varScale="1">
        <p:scale>
          <a:sx n="121" d="100"/>
          <a:sy n="121" d="100"/>
        </p:scale>
        <p:origin x="12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736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0EA-DC9E-41C3-8871-FD04FA361614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29C4-433F-499F-870A-0B34B49B5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758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22E81-05F1-4F55-803E-4A04BF1B7B3A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7803-63C6-4CEB-A28B-8C1AEAF0A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03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220D44-DDA7-4299-BB49-7C7931BF4F2F}" type="slidenum">
              <a:rPr lang="en-US"/>
              <a:pPr/>
              <a:t>2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Ukázat vytvoření šablony třeba s hladinami, ukázat cestu k souborům v možnostech.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89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92836C-DC50-48BC-BC4B-44FA494E294E}" type="slidenum">
              <a:rPr lang="en-US"/>
              <a:pPr/>
              <a:t>16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954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746A4-C283-44FE-B29C-DE29E64A03CA}" type="slidenum">
              <a:rPr lang="en-US"/>
              <a:pPr/>
              <a:t>18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88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Nastavení</a:t>
            </a:r>
            <a:r>
              <a:rPr lang="cs-CZ" baseline="0" dirty="0" smtClean="0"/>
              <a:t> z možností </a:t>
            </a:r>
            <a:r>
              <a:rPr lang="cs-CZ" baseline="0" dirty="0" err="1" smtClean="0"/>
              <a:t>AutoCADu</a:t>
            </a:r>
            <a:r>
              <a:rPr lang="cs-CZ" baseline="0" dirty="0" smtClean="0"/>
              <a:t> se projeví jen v situaci, kdy je výkres nebo vkládaný objekt bez jednotek.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548A1-768A-4E83-8868-E1A294F0A4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95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675A5-8E7E-4C84-B357-0173C4922760}" type="slidenum">
              <a:rPr lang="en-US"/>
              <a:pPr/>
              <a:t>8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ukázat přiřazení barvy podle hladiny a přímo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ukázat výběr</a:t>
            </a:r>
            <a:r>
              <a:rPr lang="cs-CZ" b="1" baseline="0" dirty="0" smtClean="0"/>
              <a:t> podle barvy, typu čáry.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38844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47ED2-A631-4258-A327-BFB9C07B6DA7}" type="slidenum">
              <a:rPr lang="en-US"/>
              <a:pPr/>
              <a:t>10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827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F27C9-2B73-4774-A1D6-3BB9A0001B78}" type="slidenum">
              <a:rPr lang="en-US"/>
              <a:pPr/>
              <a:t>11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763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548A1-768A-4E83-8868-E1A294F0A48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54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93F101-64B7-47C6-93C3-9E4BF056DA2A}" type="slidenum">
              <a:rPr lang="en-US"/>
              <a:pPr/>
              <a:t>13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obrázek na tabuli</a:t>
            </a:r>
          </a:p>
          <a:p>
            <a:r>
              <a:rPr lang="cs-CZ"/>
              <a:t>text se začne vkládat od místa uvedení, je potřeba upravit okolní mezery, aby se tam vešel a případně ho posunout.</a:t>
            </a:r>
          </a:p>
        </p:txBody>
      </p:sp>
    </p:spTree>
    <p:extLst>
      <p:ext uri="{BB962C8B-B14F-4D97-AF65-F5344CB8AC3E}">
        <p14:creationId xmlns:p14="http://schemas.microsoft.com/office/powerpoint/2010/main" val="424875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0274DC-B1CE-484A-BF5D-BCAA8370F1DF}" type="slidenum">
              <a:rPr lang="en-US"/>
              <a:pPr/>
              <a:t>14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!!MKSHAPE je v menu Express, které nemusí být instalováno!! – příkaz </a:t>
            </a:r>
            <a:r>
              <a:rPr lang="cs-CZ" dirty="0" err="1" smtClean="0"/>
              <a:t>expresstools</a:t>
            </a:r>
            <a:r>
              <a:rPr lang="cs-CZ" dirty="0" smtClean="0"/>
              <a:t> (nebo </a:t>
            </a:r>
            <a:r>
              <a:rPr lang="cs-CZ" dirty="0" err="1" smtClean="0"/>
              <a:t>načticui</a:t>
            </a:r>
            <a:r>
              <a:rPr lang="cs-CZ" dirty="0" smtClean="0"/>
              <a:t>)</a:t>
            </a:r>
          </a:p>
          <a:p>
            <a:r>
              <a:rPr lang="cs-CZ" dirty="0" smtClean="0"/>
              <a:t>Čára </a:t>
            </a:r>
            <a:r>
              <a:rPr lang="cs-CZ" dirty="0"/>
              <a:t>může obsahovat několik různých tvarů, pro každý je jedna vkládací závorka.</a:t>
            </a:r>
          </a:p>
          <a:p>
            <a:r>
              <a:rPr lang="cs-CZ" dirty="0"/>
              <a:t>Čára může obsahovat současně texty a tvary.</a:t>
            </a:r>
          </a:p>
          <a:p>
            <a:r>
              <a:rPr lang="cs-CZ" dirty="0"/>
              <a:t>Popis čáry nesmí začínat mezerou ani popisem tvaru.</a:t>
            </a:r>
          </a:p>
          <a:p>
            <a:r>
              <a:rPr lang="cs-CZ" dirty="0"/>
              <a:t>popis čáry musí obsahovat alespoň dva segmenty.</a:t>
            </a:r>
          </a:p>
          <a:p>
            <a:r>
              <a:rPr lang="cs-CZ" dirty="0"/>
              <a:t>Pokud má čára obsahovat pouze tvar, musí na něj být mezera. Neexistenci počátečního čárkového kousku můžeme nahradit tečkou.</a:t>
            </a:r>
          </a:p>
          <a:p>
            <a:r>
              <a:rPr lang="cs-CZ" dirty="0"/>
              <a:t>Není-li délka násobkem délky tvaru, nebude na koncích dokreslena (nejde udělat část tvaru).</a:t>
            </a:r>
          </a:p>
          <a:p>
            <a:r>
              <a:rPr lang="cs-CZ" dirty="0"/>
              <a:t>příklad!!</a:t>
            </a:r>
          </a:p>
        </p:txBody>
      </p:sp>
    </p:spTree>
    <p:extLst>
      <p:ext uri="{BB962C8B-B14F-4D97-AF65-F5344CB8AC3E}">
        <p14:creationId xmlns:p14="http://schemas.microsoft.com/office/powerpoint/2010/main" val="3569082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548A1-768A-4E83-8868-E1A294F0A48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4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111125"/>
            <a:ext cx="8496300" cy="835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7950" y="1052513"/>
            <a:ext cx="4387850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387850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07950" y="6453188"/>
            <a:ext cx="6821488" cy="33972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415088" y="6453188"/>
            <a:ext cx="2620962" cy="339725"/>
          </a:xfrm>
        </p:spPr>
        <p:txBody>
          <a:bodyPr/>
          <a:lstStyle>
            <a:lvl1pPr>
              <a:defRPr/>
            </a:lvl1pPr>
          </a:lstStyle>
          <a:p>
            <a:fld id="{D44A27A5-CA25-4782-A9CD-4D9A1D4F92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8862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26" y="522514"/>
            <a:ext cx="8207730" cy="746247"/>
          </a:xfrm>
        </p:spPr>
        <p:txBody>
          <a:bodyPr anchor="t"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26" y="1268760"/>
            <a:ext cx="8207730" cy="5112569"/>
          </a:xfrm>
        </p:spPr>
        <p:txBody>
          <a:bodyPr/>
          <a:lstStyle>
            <a:lvl1pPr marL="265113" indent="-265113">
              <a:defRPr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0"/>
            <a:ext cx="3899190" cy="60735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5" y="0"/>
            <a:ext cx="3739847" cy="5283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514" y="620688"/>
            <a:ext cx="8111489" cy="817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154803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9877" y="97190"/>
            <a:ext cx="3107327" cy="384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16632"/>
            <a:ext cx="42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EFEFE"/>
                </a:solidFill>
              </a:defRPr>
            </a:lvl1pPr>
          </a:lstStyle>
          <a:p>
            <a:fld id="{F10206B0-A6E3-41AE-84D8-B0F603C4F12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9388" indent="-1793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tabLst/>
        <a:defRPr sz="24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Usnadnění kreslení</a:t>
            </a:r>
            <a:endParaRPr lang="en-US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Co může být všechno v šabloně?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Vlastní čáry a šrafy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Vlastní čáry</a:t>
            </a: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68726" y="1268760"/>
            <a:ext cx="820773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Proč? 	</a:t>
            </a:r>
            <a:br>
              <a:rPr lang="cs-CZ" dirty="0" smtClean="0"/>
            </a:br>
            <a:r>
              <a:rPr lang="cs-CZ" dirty="0" smtClean="0"/>
              <a:t>Mám kontrolu nad vzhledem čar na papíru, nemusím složitě řešit měřítka pro jednotlivé čáry.</a:t>
            </a:r>
          </a:p>
          <a:p>
            <a:r>
              <a:rPr lang="cs-CZ" dirty="0" smtClean="0"/>
              <a:t>popis čar uložen v textovém souboru </a:t>
            </a:r>
            <a:r>
              <a:rPr lang="en-US" dirty="0" smtClean="0"/>
              <a:t>*</a:t>
            </a:r>
            <a:r>
              <a:rPr lang="cs-CZ" dirty="0" smtClean="0"/>
              <a:t>.lin</a:t>
            </a:r>
            <a:br>
              <a:rPr lang="cs-CZ" dirty="0" smtClean="0"/>
            </a:br>
            <a:r>
              <a:rPr lang="cs-CZ" dirty="0" smtClean="0"/>
              <a:t>(základní soubor  </a:t>
            </a:r>
            <a:r>
              <a:rPr lang="cs-CZ" dirty="0" err="1" smtClean="0"/>
              <a:t>acadiso.lin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možnosti vzhledu (typ čáry):</a:t>
            </a:r>
          </a:p>
          <a:p>
            <a:pPr lvl="1"/>
            <a:r>
              <a:rPr lang="cs-CZ" dirty="0" smtClean="0"/>
              <a:t>čáry složené z čárek a teček</a:t>
            </a:r>
          </a:p>
          <a:p>
            <a:pPr lvl="1"/>
            <a:r>
              <a:rPr lang="cs-CZ" dirty="0" smtClean="0"/>
              <a:t>navíc text</a:t>
            </a:r>
          </a:p>
          <a:p>
            <a:pPr lvl="1"/>
            <a:r>
              <a:rPr lang="cs-CZ" dirty="0" smtClean="0"/>
              <a:t>čáry obsahující libovolné tvary</a:t>
            </a:r>
          </a:p>
          <a:p>
            <a:r>
              <a:rPr lang="cs-CZ" dirty="0" smtClean="0"/>
              <a:t>měřítko čar</a:t>
            </a:r>
          </a:p>
          <a:p>
            <a:pPr lvl="1"/>
            <a:r>
              <a:rPr lang="cs-CZ" dirty="0" smtClean="0"/>
              <a:t>globální (pro celý výkres)</a:t>
            </a:r>
          </a:p>
          <a:p>
            <a:pPr lvl="1"/>
            <a:r>
              <a:rPr lang="cs-CZ" dirty="0" smtClean="0"/>
              <a:t>individuální (pro jednotlivý objekt)</a:t>
            </a:r>
          </a:p>
          <a:p>
            <a:pPr lvl="1"/>
            <a:r>
              <a:rPr lang="cs-CZ" dirty="0" smtClean="0"/>
              <a:t>navzájem se násobí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F5BF3-9CBD-410A-ABA3-7ABA443394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Čáry složené z čárek a teček</a:t>
            </a: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  <a:sym typeface="Symbol" pitchFamily="18" charset="2"/>
              </a:rPr>
              <a:t>název, popis vzoru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  <a:sym typeface="Symbol" pitchFamily="18" charset="2"/>
              </a:rPr>
              <a:t>A, čárka, mezera, tečka …(rozměrový popis vzorku)</a:t>
            </a:r>
          </a:p>
          <a:p>
            <a:pPr lvl="1"/>
            <a:endParaRPr lang="cs-CZ" dirty="0" smtClean="0">
              <a:sym typeface="Symbol" pitchFamily="18" charset="2"/>
            </a:endParaRPr>
          </a:p>
          <a:p>
            <a:pPr lvl="1"/>
            <a:r>
              <a:rPr lang="cs-CZ" dirty="0" smtClean="0">
                <a:sym typeface="Symbol" pitchFamily="18" charset="2"/>
              </a:rPr>
              <a:t>kladná hodnota – délka čárečky</a:t>
            </a:r>
          </a:p>
          <a:p>
            <a:pPr lvl="1"/>
            <a:r>
              <a:rPr lang="cs-CZ" dirty="0" smtClean="0">
                <a:sym typeface="Symbol" pitchFamily="18" charset="2"/>
              </a:rPr>
              <a:t>záporná hodnota – délka mezery</a:t>
            </a:r>
          </a:p>
          <a:p>
            <a:pPr lvl="1"/>
            <a:r>
              <a:rPr lang="cs-CZ" dirty="0" smtClean="0">
                <a:sym typeface="Symbol" pitchFamily="18" charset="2"/>
              </a:rPr>
              <a:t>nula – tečka</a:t>
            </a:r>
          </a:p>
          <a:p>
            <a:pPr lvl="1"/>
            <a:r>
              <a:rPr lang="cs-CZ" dirty="0" smtClean="0">
                <a:sym typeface="Symbol" pitchFamily="18" charset="2"/>
              </a:rPr>
              <a:t>za sebe nesmí přijít dvě stejné hodnoty</a:t>
            </a:r>
          </a:p>
          <a:p>
            <a:endParaRPr lang="cs-CZ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cs-CZ" dirty="0" smtClean="0">
                <a:sym typeface="Symbol" pitchFamily="18" charset="2"/>
              </a:rPr>
              <a:t>TROJITA, tři různé délky</a:t>
            </a:r>
          </a:p>
          <a:p>
            <a:pPr marL="0" indent="0">
              <a:buNone/>
            </a:pPr>
            <a:r>
              <a:rPr lang="cs-CZ" dirty="0" smtClean="0">
                <a:sym typeface="Symbol" pitchFamily="18" charset="2"/>
              </a:rPr>
              <a:t>A,15,-5,10,-5,5,-5</a:t>
            </a:r>
          </a:p>
          <a:p>
            <a:pPr marL="0" indent="0">
              <a:buNone/>
            </a:pPr>
            <a:endParaRPr lang="cs-CZ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cs-CZ" dirty="0" smtClean="0">
                <a:sym typeface="Symbol" pitchFamily="18" charset="2"/>
              </a:rPr>
              <a:t>CTYRTECKY, --- . .  . . --- . .  . . ---</a:t>
            </a:r>
          </a:p>
          <a:p>
            <a:pPr marL="0" indent="0">
              <a:buNone/>
            </a:pPr>
            <a:r>
              <a:rPr lang="cs-CZ" dirty="0" smtClean="0">
                <a:sym typeface="Symbol" pitchFamily="18" charset="2"/>
              </a:rPr>
              <a:t>A,3,-1,0,-0.5,0,-2, 0,-0.5,0,-1</a:t>
            </a:r>
            <a:endParaRPr lang="cs-CZ" dirty="0">
              <a:sym typeface="Symbol" pitchFamily="18" charset="2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D356-A769-4562-A5D2-B84F26C45E0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/>
      <p:bldP spid="737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Čáry obsahující text</a:t>
            </a:r>
            <a:endParaRPr lang="cs-CZ"/>
          </a:p>
        </p:txBody>
      </p:sp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  <a:sym typeface="Symbol" pitchFamily="18" charset="2"/>
              </a:rPr>
              <a:t>A, čárka, mezera, [</a:t>
            </a:r>
            <a:r>
              <a:rPr lang="en-US" sz="2000" b="1" dirty="0" smtClean="0">
                <a:solidFill>
                  <a:srgbClr val="C00000"/>
                </a:solidFill>
                <a:sym typeface="Symbol" pitchFamily="18" charset="2"/>
              </a:rPr>
              <a:t>"</a:t>
            </a:r>
            <a:r>
              <a:rPr lang="cs-CZ" sz="2000" b="1" dirty="0" smtClean="0">
                <a:solidFill>
                  <a:srgbClr val="C00000"/>
                </a:solidFill>
                <a:sym typeface="Symbol" pitchFamily="18" charset="2"/>
              </a:rPr>
              <a:t>text</a:t>
            </a:r>
            <a:r>
              <a:rPr lang="en-US" sz="2000" b="1" dirty="0" smtClean="0">
                <a:solidFill>
                  <a:srgbClr val="C00000"/>
                </a:solidFill>
                <a:sym typeface="Symbol" pitchFamily="18" charset="2"/>
              </a:rPr>
              <a:t>"</a:t>
            </a:r>
            <a:r>
              <a:rPr lang="cs-CZ" sz="2000" b="1" dirty="0" smtClean="0">
                <a:solidFill>
                  <a:srgbClr val="C00000"/>
                </a:solidFill>
                <a:sym typeface="Symbol" pitchFamily="18" charset="2"/>
              </a:rPr>
              <a:t>, styl, S=, R=, X=, Y=], mezera</a:t>
            </a:r>
          </a:p>
          <a:p>
            <a:pPr lvl="1"/>
            <a:endParaRPr lang="cs-CZ" dirty="0" smtClean="0">
              <a:sym typeface="Symbol" pitchFamily="18" charset="2"/>
            </a:endParaRPr>
          </a:p>
          <a:p>
            <a:pPr lvl="1"/>
            <a:r>
              <a:rPr lang="cs-CZ" dirty="0" smtClean="0">
                <a:sym typeface="Symbol" pitchFamily="18" charset="2"/>
              </a:rPr>
              <a:t>text – požadovaný text (v apostrofech)</a:t>
            </a:r>
          </a:p>
          <a:p>
            <a:pPr lvl="1"/>
            <a:r>
              <a:rPr lang="cs-CZ" dirty="0" smtClean="0">
                <a:sym typeface="Symbol" pitchFamily="18" charset="2"/>
              </a:rPr>
              <a:t>styl – styl písma (definovaný ve Formát/Písmo)</a:t>
            </a:r>
          </a:p>
          <a:p>
            <a:pPr lvl="1"/>
            <a:r>
              <a:rPr lang="cs-CZ" dirty="0" smtClean="0">
                <a:sym typeface="Symbol" pitchFamily="18" charset="2"/>
              </a:rPr>
              <a:t>S – měřítko velikosti textu (Je-li ve stylu 0, pak přímo výška.)</a:t>
            </a:r>
          </a:p>
          <a:p>
            <a:pPr lvl="1"/>
            <a:r>
              <a:rPr lang="cs-CZ" dirty="0" smtClean="0">
                <a:sym typeface="Symbol" pitchFamily="18" charset="2"/>
              </a:rPr>
              <a:t>X – posun ve směru čáry</a:t>
            </a:r>
          </a:p>
          <a:p>
            <a:pPr lvl="1"/>
            <a:r>
              <a:rPr lang="cs-CZ" dirty="0" smtClean="0">
                <a:sym typeface="Symbol" pitchFamily="18" charset="2"/>
              </a:rPr>
              <a:t>Y – posun napříč čárou</a:t>
            </a:r>
          </a:p>
          <a:p>
            <a:pPr lvl="1"/>
            <a:r>
              <a:rPr lang="cs-CZ" dirty="0" smtClean="0">
                <a:sym typeface="Symbol" pitchFamily="18" charset="2"/>
              </a:rPr>
              <a:t>R – otočení textu</a:t>
            </a:r>
          </a:p>
          <a:p>
            <a:pPr lvl="1"/>
            <a:r>
              <a:rPr lang="cs-CZ" dirty="0" smtClean="0">
                <a:sym typeface="Symbol" pitchFamily="18" charset="2"/>
              </a:rPr>
              <a:t> </a:t>
            </a:r>
          </a:p>
          <a:p>
            <a:r>
              <a:rPr lang="cs-CZ" sz="1900" dirty="0" smtClean="0">
                <a:sym typeface="Symbol" pitchFamily="18" charset="2"/>
              </a:rPr>
              <a:t>PLYNOVA, --- PLYN --- PLYN ---</a:t>
            </a:r>
          </a:p>
          <a:p>
            <a:r>
              <a:rPr lang="cs-CZ" sz="1900" dirty="0" smtClean="0">
                <a:sym typeface="Symbol" pitchFamily="18" charset="2"/>
              </a:rPr>
              <a:t>A,10,-5.2,[</a:t>
            </a:r>
            <a:r>
              <a:rPr lang="en-US" sz="1900" dirty="0" smtClean="0">
                <a:sym typeface="Symbol" pitchFamily="18" charset="2"/>
              </a:rPr>
              <a:t>"</a:t>
            </a:r>
            <a:r>
              <a:rPr lang="cs-CZ" sz="1900" dirty="0" smtClean="0">
                <a:sym typeface="Symbol" pitchFamily="18" charset="2"/>
              </a:rPr>
              <a:t>PLYN</a:t>
            </a:r>
            <a:r>
              <a:rPr lang="en-US" sz="1900" dirty="0" smtClean="0">
                <a:sym typeface="Symbol" pitchFamily="18" charset="2"/>
              </a:rPr>
              <a:t>"</a:t>
            </a:r>
            <a:r>
              <a:rPr lang="cs-CZ" sz="1900" dirty="0" smtClean="0">
                <a:sym typeface="Symbol" pitchFamily="18" charset="2"/>
              </a:rPr>
              <a:t>,STANDARD, S=2.5,R=0,X=-5,Y=-1.25],-7.6</a:t>
            </a:r>
            <a:endParaRPr lang="cs-CZ" sz="1900" dirty="0">
              <a:sym typeface="Symbol" pitchFamily="18" charset="2"/>
            </a:endParaRPr>
          </a:p>
        </p:txBody>
      </p:sp>
      <p:sp>
        <p:nvSpPr>
          <p:cNvPr id="2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15AC-C5AF-4EF1-B6E9-5D7D84EBD89A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5199877" y="3212976"/>
            <a:ext cx="3305175" cy="1685925"/>
            <a:chOff x="3379" y="2478"/>
            <a:chExt cx="2082" cy="1062"/>
          </a:xfrm>
        </p:grpSpPr>
        <p:sp>
          <p:nvSpPr>
            <p:cNvPr id="74757" name="Text Box 5"/>
            <p:cNvSpPr txBox="1">
              <a:spLocks noChangeArrowheads="1"/>
            </p:cNvSpPr>
            <p:nvPr/>
          </p:nvSpPr>
          <p:spPr bwMode="auto">
            <a:xfrm>
              <a:off x="4222" y="2792"/>
              <a:ext cx="50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5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400">
                  <a:cs typeface="Arial" charset="0"/>
                </a:rPr>
                <a:t>PLYN</a:t>
              </a:r>
            </a:p>
          </p:txBody>
        </p:sp>
        <p:grpSp>
          <p:nvGrpSpPr>
            <p:cNvPr id="74758" name="Group 6"/>
            <p:cNvGrpSpPr>
              <a:grpSpLocks/>
            </p:cNvGrpSpPr>
            <p:nvPr/>
          </p:nvGrpSpPr>
          <p:grpSpPr bwMode="auto">
            <a:xfrm>
              <a:off x="3379" y="2977"/>
              <a:ext cx="1769" cy="0"/>
              <a:chOff x="3379" y="3158"/>
              <a:chExt cx="1769" cy="0"/>
            </a:xfrm>
          </p:grpSpPr>
          <p:sp>
            <p:nvSpPr>
              <p:cNvPr id="74759" name="Line 7"/>
              <p:cNvSpPr>
                <a:spLocks noChangeShapeType="1"/>
              </p:cNvSpPr>
              <p:nvPr/>
            </p:nvSpPr>
            <p:spPr bwMode="auto">
              <a:xfrm>
                <a:off x="3379" y="3158"/>
                <a:ext cx="590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760" name="Line 8"/>
              <p:cNvSpPr>
                <a:spLocks noChangeShapeType="1"/>
              </p:cNvSpPr>
              <p:nvPr/>
            </p:nvSpPr>
            <p:spPr bwMode="auto">
              <a:xfrm>
                <a:off x="4559" y="3158"/>
                <a:ext cx="589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761" name="Line 9"/>
              <p:cNvSpPr>
                <a:spLocks noChangeShapeType="1"/>
              </p:cNvSpPr>
              <p:nvPr/>
            </p:nvSpPr>
            <p:spPr bwMode="auto">
              <a:xfrm>
                <a:off x="3969" y="3158"/>
                <a:ext cx="635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4762" name="Oval 10"/>
            <p:cNvSpPr>
              <a:spLocks noChangeArrowheads="1"/>
            </p:cNvSpPr>
            <p:nvPr/>
          </p:nvSpPr>
          <p:spPr bwMode="auto">
            <a:xfrm>
              <a:off x="4219" y="2945"/>
              <a:ext cx="46" cy="45"/>
            </a:xfrm>
            <a:prstGeom prst="ellipse">
              <a:avLst/>
            </a:prstGeom>
            <a:solidFill>
              <a:schemeClr val="accent1"/>
            </a:solidFill>
            <a:ln w="31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74763" name="Group 11"/>
            <p:cNvGrpSpPr>
              <a:grpSpLocks/>
            </p:cNvGrpSpPr>
            <p:nvPr/>
          </p:nvGrpSpPr>
          <p:grpSpPr bwMode="auto">
            <a:xfrm>
              <a:off x="3969" y="3022"/>
              <a:ext cx="272" cy="499"/>
              <a:chOff x="3969" y="3203"/>
              <a:chExt cx="272" cy="499"/>
            </a:xfrm>
          </p:grpSpPr>
          <p:sp>
            <p:nvSpPr>
              <p:cNvPr id="74764" name="AutoShape 12"/>
              <p:cNvSpPr>
                <a:spLocks/>
              </p:cNvSpPr>
              <p:nvPr/>
            </p:nvSpPr>
            <p:spPr bwMode="auto">
              <a:xfrm rot="-5400000">
                <a:off x="4082" y="3090"/>
                <a:ext cx="46" cy="272"/>
              </a:xfrm>
              <a:prstGeom prst="leftBrace">
                <a:avLst>
                  <a:gd name="adj1" fmla="val 49275"/>
                  <a:gd name="adj2" fmla="val 50000"/>
                </a:avLst>
              </a:prstGeom>
              <a:noFill/>
              <a:ln w="127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765" name="Text Box 13"/>
              <p:cNvSpPr txBox="1">
                <a:spLocks noChangeArrowheads="1"/>
              </p:cNvSpPr>
              <p:nvPr/>
            </p:nvSpPr>
            <p:spPr bwMode="auto">
              <a:xfrm>
                <a:off x="4028" y="3275"/>
                <a:ext cx="154" cy="4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solidFill>
                      <a:srgbClr val="00FF00"/>
                    </a:solidFill>
                    <a:cs typeface="Arial" charset="0"/>
                  </a:rPr>
                  <a:t>mezera</a:t>
                </a:r>
              </a:p>
            </p:txBody>
          </p:sp>
        </p:grpSp>
        <p:grpSp>
          <p:nvGrpSpPr>
            <p:cNvPr id="74766" name="Group 14"/>
            <p:cNvGrpSpPr>
              <a:grpSpLocks/>
            </p:cNvGrpSpPr>
            <p:nvPr/>
          </p:nvGrpSpPr>
          <p:grpSpPr bwMode="auto">
            <a:xfrm>
              <a:off x="4241" y="3022"/>
              <a:ext cx="317" cy="518"/>
              <a:chOff x="4241" y="3203"/>
              <a:chExt cx="317" cy="518"/>
            </a:xfrm>
          </p:grpSpPr>
          <p:sp>
            <p:nvSpPr>
              <p:cNvPr id="74767" name="AutoShape 15"/>
              <p:cNvSpPr>
                <a:spLocks/>
              </p:cNvSpPr>
              <p:nvPr/>
            </p:nvSpPr>
            <p:spPr bwMode="auto">
              <a:xfrm rot="-5400000">
                <a:off x="4377" y="3067"/>
                <a:ext cx="46" cy="317"/>
              </a:xfrm>
              <a:prstGeom prst="leftBrace">
                <a:avLst>
                  <a:gd name="adj1" fmla="val 57428"/>
                  <a:gd name="adj2" fmla="val 50000"/>
                </a:avLst>
              </a:prstGeom>
              <a:noFill/>
              <a:ln w="127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768" name="Text Box 16"/>
              <p:cNvSpPr txBox="1">
                <a:spLocks noChangeArrowheads="1"/>
              </p:cNvSpPr>
              <p:nvPr/>
            </p:nvSpPr>
            <p:spPr bwMode="auto">
              <a:xfrm>
                <a:off x="4322" y="3294"/>
                <a:ext cx="154" cy="4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solidFill>
                      <a:srgbClr val="00FF00"/>
                    </a:solidFill>
                    <a:cs typeface="Arial" charset="0"/>
                  </a:rPr>
                  <a:t>mezera</a:t>
                </a:r>
              </a:p>
            </p:txBody>
          </p:sp>
        </p:grpSp>
        <p:grpSp>
          <p:nvGrpSpPr>
            <p:cNvPr id="74769" name="Group 17"/>
            <p:cNvGrpSpPr>
              <a:grpSpLocks/>
            </p:cNvGrpSpPr>
            <p:nvPr/>
          </p:nvGrpSpPr>
          <p:grpSpPr bwMode="auto">
            <a:xfrm>
              <a:off x="4014" y="2478"/>
              <a:ext cx="590" cy="212"/>
              <a:chOff x="4014" y="2659"/>
              <a:chExt cx="590" cy="212"/>
            </a:xfrm>
          </p:grpSpPr>
          <p:sp>
            <p:nvSpPr>
              <p:cNvPr id="74770" name="Line 18"/>
              <p:cNvSpPr>
                <a:spLocks noChangeShapeType="1"/>
              </p:cNvSpPr>
              <p:nvPr/>
            </p:nvSpPr>
            <p:spPr bwMode="auto">
              <a:xfrm>
                <a:off x="4014" y="2840"/>
                <a:ext cx="590" cy="0"/>
              </a:xfrm>
              <a:prstGeom prst="line">
                <a:avLst/>
              </a:prstGeom>
              <a:noFill/>
              <a:ln w="19050">
                <a:solidFill>
                  <a:srgbClr val="00FF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771" name="Text Box 19"/>
              <p:cNvSpPr txBox="1">
                <a:spLocks noChangeArrowheads="1"/>
              </p:cNvSpPr>
              <p:nvPr/>
            </p:nvSpPr>
            <p:spPr bwMode="auto">
              <a:xfrm>
                <a:off x="4195" y="2659"/>
                <a:ext cx="18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solidFill>
                      <a:srgbClr val="00FF00"/>
                    </a:solidFill>
                    <a:cs typeface="Arial" charset="0"/>
                  </a:rPr>
                  <a:t>X</a:t>
                </a:r>
              </a:p>
            </p:txBody>
          </p:sp>
        </p:grpSp>
        <p:grpSp>
          <p:nvGrpSpPr>
            <p:cNvPr id="74772" name="Group 20"/>
            <p:cNvGrpSpPr>
              <a:grpSpLocks/>
            </p:cNvGrpSpPr>
            <p:nvPr/>
          </p:nvGrpSpPr>
          <p:grpSpPr bwMode="auto">
            <a:xfrm>
              <a:off x="5279" y="2795"/>
              <a:ext cx="182" cy="408"/>
              <a:chOff x="5279" y="2976"/>
              <a:chExt cx="182" cy="408"/>
            </a:xfrm>
          </p:grpSpPr>
          <p:sp>
            <p:nvSpPr>
              <p:cNvPr id="74773" name="Line 21"/>
              <p:cNvSpPr>
                <a:spLocks noChangeShapeType="1"/>
              </p:cNvSpPr>
              <p:nvPr/>
            </p:nvSpPr>
            <p:spPr bwMode="auto">
              <a:xfrm rot="-5400000">
                <a:off x="5080" y="3180"/>
                <a:ext cx="408" cy="0"/>
              </a:xfrm>
              <a:prstGeom prst="line">
                <a:avLst/>
              </a:prstGeom>
              <a:noFill/>
              <a:ln w="19050">
                <a:solidFill>
                  <a:srgbClr val="00FF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774" name="Text Box 22"/>
              <p:cNvSpPr txBox="1">
                <a:spLocks noChangeArrowheads="1"/>
              </p:cNvSpPr>
              <p:nvPr/>
            </p:nvSpPr>
            <p:spPr bwMode="auto">
              <a:xfrm>
                <a:off x="5279" y="3067"/>
                <a:ext cx="18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solidFill>
                      <a:srgbClr val="00FF00"/>
                    </a:solidFill>
                    <a:cs typeface="Arial" charset="0"/>
                  </a:rPr>
                  <a:t>Y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4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4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4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4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47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47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47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nimBg="1"/>
      <p:bldP spid="7475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Čáry obsahující tvary</a:t>
            </a:r>
            <a:endParaRPr lang="cs-CZ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ym typeface="Symbol" pitchFamily="18" charset="2"/>
              </a:rPr>
              <a:t>Postup:</a:t>
            </a:r>
          </a:p>
          <a:p>
            <a:pPr lvl="1"/>
            <a:r>
              <a:rPr lang="cs-CZ" dirty="0" smtClean="0">
                <a:sym typeface="Symbol" pitchFamily="18" charset="2"/>
              </a:rPr>
              <a:t>nakreslit obrázek tvaru (znát jeho rozměry)</a:t>
            </a:r>
          </a:p>
          <a:p>
            <a:pPr lvl="1"/>
            <a:r>
              <a:rPr lang="cs-CZ" dirty="0" smtClean="0">
                <a:sym typeface="Symbol" pitchFamily="18" charset="2"/>
              </a:rPr>
              <a:t>Vytvořit tvar příkazem MKSHAPE (m. Express)</a:t>
            </a:r>
          </a:p>
          <a:p>
            <a:pPr lvl="2"/>
            <a:r>
              <a:rPr lang="cs-CZ" dirty="0" smtClean="0"/>
              <a:t>!!MKSHAPE je v menu Express, které nemusí být instalováno!! – příkaz </a:t>
            </a:r>
            <a:r>
              <a:rPr lang="cs-CZ" dirty="0" err="1" smtClean="0"/>
              <a:t>expresstools</a:t>
            </a:r>
            <a:r>
              <a:rPr lang="cs-CZ" dirty="0" smtClean="0"/>
              <a:t> (nebo </a:t>
            </a:r>
            <a:r>
              <a:rPr lang="cs-CZ" dirty="0" err="1" smtClean="0"/>
              <a:t>načticui</a:t>
            </a:r>
            <a:r>
              <a:rPr lang="cs-CZ" dirty="0" smtClean="0"/>
              <a:t> – </a:t>
            </a:r>
            <a:r>
              <a:rPr lang="cs-CZ" dirty="0" err="1" smtClean="0"/>
              <a:t>acetmain.cuix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>
                <a:sym typeface="Symbol" pitchFamily="18" charset="2"/>
              </a:rPr>
              <a:t>v akt. adresáři nebo na cestě k podpůrným souborům</a:t>
            </a:r>
          </a:p>
          <a:p>
            <a:pPr lvl="1"/>
            <a:r>
              <a:rPr lang="cs-CZ" dirty="0" smtClean="0">
                <a:sym typeface="Symbol" pitchFamily="18" charset="2"/>
              </a:rPr>
              <a:t>Doplníme popis čáry o část</a:t>
            </a:r>
            <a:br>
              <a:rPr lang="cs-CZ" dirty="0" smtClean="0">
                <a:sym typeface="Symbol" pitchFamily="18" charset="2"/>
              </a:rPr>
            </a:br>
            <a:r>
              <a:rPr lang="cs-CZ" dirty="0" smtClean="0">
                <a:sym typeface="Symbol" pitchFamily="18" charset="2"/>
              </a:rPr>
              <a:t>[jméno tvaru, </a:t>
            </a:r>
            <a:r>
              <a:rPr lang="cs-CZ" dirty="0" err="1" smtClean="0">
                <a:sym typeface="Symbol" pitchFamily="18" charset="2"/>
              </a:rPr>
              <a:t>soubor.shx</a:t>
            </a:r>
            <a:r>
              <a:rPr lang="cs-CZ" dirty="0" smtClean="0">
                <a:sym typeface="Symbol" pitchFamily="18" charset="2"/>
              </a:rPr>
              <a:t>, X= , Y= , S= , R= ]</a:t>
            </a:r>
            <a:endParaRPr lang="cs-CZ" dirty="0">
              <a:sym typeface="Symbol" pitchFamily="18" charset="2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B59-A93C-4418-944D-0B5790F19E2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nimBg="1"/>
      <p:bldP spid="768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Čára s tvarem</a:t>
            </a:r>
            <a:endParaRPr lang="en-US"/>
          </a:p>
        </p:txBody>
      </p:sp>
      <p:sp>
        <p:nvSpPr>
          <p:cNvPr id="2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3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943D-434E-40E2-9F62-929C65E78588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36196" name="Picture 4" descr="tvar_sipk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341438"/>
            <a:ext cx="2282825" cy="344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3348038" y="1412875"/>
            <a:ext cx="5616575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-268288"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b="1"/>
              <a:t>MKSHAPE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cs-CZ"/>
              <a:t>jméno souboru – tvary.shp (udělá i tvary.shx)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cs-CZ"/>
              <a:t>jméno tvaru – sipka (dvojsipka)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cs-CZ"/>
              <a:t>rozlišení – 300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cs-CZ"/>
              <a:t>vkládací bod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cs-CZ"/>
              <a:t>vybrat nakreslené čáry </a:t>
            </a:r>
            <a:endParaRPr lang="en-US"/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3059113" y="4941888"/>
            <a:ext cx="5834062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popis čar</a:t>
            </a:r>
            <a:r>
              <a:rPr lang="cs-CZ" dirty="0"/>
              <a:t> (do souboru </a:t>
            </a:r>
            <a:r>
              <a:rPr lang="cs-CZ" dirty="0" err="1"/>
              <a:t>el_cary.lin</a:t>
            </a:r>
            <a:r>
              <a:rPr lang="cs-CZ" dirty="0"/>
              <a:t>)</a:t>
            </a:r>
          </a:p>
          <a:p>
            <a:r>
              <a:rPr lang="en-US" dirty="0"/>
              <a:t>*elektro1,cara s </a:t>
            </a:r>
            <a:r>
              <a:rPr lang="en-US" dirty="0" err="1"/>
              <a:t>jednoduchou</a:t>
            </a:r>
            <a:r>
              <a:rPr lang="en-US" dirty="0"/>
              <a:t> </a:t>
            </a:r>
            <a:r>
              <a:rPr lang="en-US" dirty="0" err="1"/>
              <a:t>sipkou</a:t>
            </a:r>
            <a:endParaRPr lang="en-US" dirty="0"/>
          </a:p>
          <a:p>
            <a:r>
              <a:rPr lang="en-US" dirty="0"/>
              <a:t>A,20,-15,[</a:t>
            </a:r>
            <a:r>
              <a:rPr lang="en-US" b="1" dirty="0" err="1"/>
              <a:t>sipka,tvary.shx,x</a:t>
            </a:r>
            <a:r>
              <a:rPr lang="en-US" b="1" dirty="0"/>
              <a:t>=-15</a:t>
            </a:r>
            <a:r>
              <a:rPr lang="en-US" dirty="0"/>
              <a:t>,y=0,s=1,r=0],20</a:t>
            </a:r>
          </a:p>
          <a:p>
            <a:r>
              <a:rPr lang="en-US" dirty="0"/>
              <a:t>*elektro2,cara s </a:t>
            </a:r>
            <a:r>
              <a:rPr lang="en-US" dirty="0" err="1"/>
              <a:t>dvojitou</a:t>
            </a:r>
            <a:r>
              <a:rPr lang="en-US" dirty="0"/>
              <a:t> </a:t>
            </a:r>
            <a:r>
              <a:rPr lang="en-US" dirty="0" err="1"/>
              <a:t>sipkou</a:t>
            </a:r>
            <a:endParaRPr lang="en-US" dirty="0"/>
          </a:p>
          <a:p>
            <a:r>
              <a:rPr lang="en-US" dirty="0"/>
              <a:t>A,20,-15,[</a:t>
            </a:r>
            <a:r>
              <a:rPr lang="en-US" b="1" dirty="0" err="1"/>
              <a:t>dvojsipka,tvary.shx,x</a:t>
            </a:r>
            <a:r>
              <a:rPr lang="en-US" b="1" dirty="0"/>
              <a:t>=-15</a:t>
            </a:r>
            <a:r>
              <a:rPr lang="en-US" dirty="0"/>
              <a:t>,y=0,s=1,r=0],20</a:t>
            </a:r>
          </a:p>
        </p:txBody>
      </p:sp>
      <p:pic>
        <p:nvPicPr>
          <p:cNvPr id="136200" name="Picture 8" descr="tvar_car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18348">
            <a:off x="539750" y="4149725"/>
            <a:ext cx="6975475" cy="7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201" name="Picture 9" descr="tvar_cara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1615">
            <a:off x="4572000" y="549275"/>
            <a:ext cx="4384675" cy="48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6207" name="Group 15"/>
          <p:cNvGrpSpPr>
            <a:grpSpLocks/>
          </p:cNvGrpSpPr>
          <p:nvPr/>
        </p:nvGrpSpPr>
        <p:grpSpPr bwMode="auto">
          <a:xfrm>
            <a:off x="1138238" y="2600325"/>
            <a:ext cx="163512" cy="1046163"/>
            <a:chOff x="581" y="1638"/>
            <a:chExt cx="103" cy="659"/>
          </a:xfrm>
        </p:grpSpPr>
        <p:sp>
          <p:nvSpPr>
            <p:cNvPr id="136202" name="Oval 10"/>
            <p:cNvSpPr>
              <a:spLocks noChangeArrowheads="1"/>
            </p:cNvSpPr>
            <p:nvPr/>
          </p:nvSpPr>
          <p:spPr bwMode="auto">
            <a:xfrm>
              <a:off x="593" y="1638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6203" name="Oval 11"/>
            <p:cNvSpPr>
              <a:spLocks noChangeArrowheads="1"/>
            </p:cNvSpPr>
            <p:nvPr/>
          </p:nvSpPr>
          <p:spPr bwMode="auto">
            <a:xfrm>
              <a:off x="581" y="22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36206" name="Group 14"/>
          <p:cNvGrpSpPr>
            <a:grpSpLocks/>
          </p:cNvGrpSpPr>
          <p:nvPr/>
        </p:nvGrpSpPr>
        <p:grpSpPr bwMode="auto">
          <a:xfrm>
            <a:off x="1331913" y="2720975"/>
            <a:ext cx="2016125" cy="852488"/>
            <a:chOff x="703" y="1714"/>
            <a:chExt cx="1270" cy="537"/>
          </a:xfrm>
        </p:grpSpPr>
        <p:sp>
          <p:nvSpPr>
            <p:cNvPr id="136204" name="Line 12"/>
            <p:cNvSpPr>
              <a:spLocks noChangeShapeType="1"/>
            </p:cNvSpPr>
            <p:nvPr/>
          </p:nvSpPr>
          <p:spPr bwMode="auto">
            <a:xfrm flipH="1">
              <a:off x="703" y="2069"/>
              <a:ext cx="1270" cy="18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6205" name="Line 13"/>
            <p:cNvSpPr>
              <a:spLocks noChangeShapeType="1"/>
            </p:cNvSpPr>
            <p:nvPr/>
          </p:nvSpPr>
          <p:spPr bwMode="auto">
            <a:xfrm flipH="1" flipV="1">
              <a:off x="710" y="1714"/>
              <a:ext cx="1263" cy="355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36220" name="Group 28"/>
          <p:cNvGrpSpPr>
            <a:grpSpLocks/>
          </p:cNvGrpSpPr>
          <p:nvPr/>
        </p:nvGrpSpPr>
        <p:grpSpPr bwMode="auto">
          <a:xfrm>
            <a:off x="323850" y="5843588"/>
            <a:ext cx="873125" cy="596900"/>
            <a:chOff x="204" y="3681"/>
            <a:chExt cx="550" cy="376"/>
          </a:xfrm>
        </p:grpSpPr>
        <p:sp>
          <p:nvSpPr>
            <p:cNvPr id="136209" name="Line 17"/>
            <p:cNvSpPr>
              <a:spLocks noChangeShapeType="1"/>
            </p:cNvSpPr>
            <p:nvPr/>
          </p:nvSpPr>
          <p:spPr bwMode="auto">
            <a:xfrm flipH="1">
              <a:off x="210" y="3681"/>
              <a:ext cx="5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6214" name="AutoShape 22"/>
            <p:cNvSpPr>
              <a:spLocks/>
            </p:cNvSpPr>
            <p:nvPr/>
          </p:nvSpPr>
          <p:spPr bwMode="auto">
            <a:xfrm rot="-5400000">
              <a:off x="430" y="3567"/>
              <a:ext cx="91" cy="544"/>
            </a:xfrm>
            <a:prstGeom prst="leftBrace">
              <a:avLst>
                <a:gd name="adj1" fmla="val 49817"/>
                <a:gd name="adj2" fmla="val 50000"/>
              </a:avLst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6217" name="Text Box 25"/>
            <p:cNvSpPr txBox="1">
              <a:spLocks noChangeArrowheads="1"/>
            </p:cNvSpPr>
            <p:nvPr/>
          </p:nvSpPr>
          <p:spPr bwMode="auto">
            <a:xfrm>
              <a:off x="385" y="388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>
                  <a:solidFill>
                    <a:srgbClr val="0000FF"/>
                  </a:solidFill>
                </a:rPr>
                <a:t>20</a:t>
              </a:r>
              <a:endParaRPr lang="en-US">
                <a:solidFill>
                  <a:srgbClr val="0000FF"/>
                </a:solidFill>
              </a:endParaRPr>
            </a:p>
          </p:txBody>
        </p:sp>
      </p:grpSp>
      <p:grpSp>
        <p:nvGrpSpPr>
          <p:cNvPr id="136222" name="Group 30"/>
          <p:cNvGrpSpPr>
            <a:grpSpLocks/>
          </p:cNvGrpSpPr>
          <p:nvPr/>
        </p:nvGrpSpPr>
        <p:grpSpPr bwMode="auto">
          <a:xfrm>
            <a:off x="1258888" y="6021388"/>
            <a:ext cx="649287" cy="434975"/>
            <a:chOff x="793" y="3793"/>
            <a:chExt cx="409" cy="274"/>
          </a:xfrm>
        </p:grpSpPr>
        <p:sp>
          <p:nvSpPr>
            <p:cNvPr id="136216" name="AutoShape 24"/>
            <p:cNvSpPr>
              <a:spLocks/>
            </p:cNvSpPr>
            <p:nvPr/>
          </p:nvSpPr>
          <p:spPr bwMode="auto">
            <a:xfrm rot="-5400000">
              <a:off x="952" y="3634"/>
              <a:ext cx="91" cy="409"/>
            </a:xfrm>
            <a:prstGeom prst="leftBrace">
              <a:avLst>
                <a:gd name="adj1" fmla="val 37454"/>
                <a:gd name="adj2" fmla="val 50000"/>
              </a:avLst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6218" name="Text Box 26"/>
            <p:cNvSpPr txBox="1">
              <a:spLocks noChangeArrowheads="1"/>
            </p:cNvSpPr>
            <p:nvPr/>
          </p:nvSpPr>
          <p:spPr bwMode="auto">
            <a:xfrm>
              <a:off x="905" y="389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>
                  <a:solidFill>
                    <a:schemeClr val="hlink"/>
                  </a:solidFill>
                </a:rPr>
                <a:t>15</a:t>
              </a:r>
              <a:endParaRPr lang="en-US">
                <a:solidFill>
                  <a:schemeClr val="hlink"/>
                </a:solidFill>
              </a:endParaRPr>
            </a:p>
          </p:txBody>
        </p:sp>
      </p:grpSp>
      <p:grpSp>
        <p:nvGrpSpPr>
          <p:cNvPr id="136221" name="Group 29"/>
          <p:cNvGrpSpPr>
            <a:grpSpLocks/>
          </p:cNvGrpSpPr>
          <p:nvPr/>
        </p:nvGrpSpPr>
        <p:grpSpPr bwMode="auto">
          <a:xfrm>
            <a:off x="1939925" y="5849938"/>
            <a:ext cx="903288" cy="590550"/>
            <a:chOff x="1222" y="3685"/>
            <a:chExt cx="569" cy="372"/>
          </a:xfrm>
        </p:grpSpPr>
        <p:sp>
          <p:nvSpPr>
            <p:cNvPr id="136210" name="Line 18"/>
            <p:cNvSpPr>
              <a:spLocks noChangeShapeType="1"/>
            </p:cNvSpPr>
            <p:nvPr/>
          </p:nvSpPr>
          <p:spPr bwMode="auto">
            <a:xfrm flipH="1">
              <a:off x="1222" y="3685"/>
              <a:ext cx="5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6215" name="AutoShape 23"/>
            <p:cNvSpPr>
              <a:spLocks/>
            </p:cNvSpPr>
            <p:nvPr/>
          </p:nvSpPr>
          <p:spPr bwMode="auto">
            <a:xfrm rot="-5400000">
              <a:off x="1473" y="3567"/>
              <a:ext cx="91" cy="544"/>
            </a:xfrm>
            <a:prstGeom prst="leftBrace">
              <a:avLst>
                <a:gd name="adj1" fmla="val 49817"/>
                <a:gd name="adj2" fmla="val 50000"/>
              </a:avLst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6219" name="Text Box 27"/>
            <p:cNvSpPr txBox="1">
              <a:spLocks noChangeArrowheads="1"/>
            </p:cNvSpPr>
            <p:nvPr/>
          </p:nvSpPr>
          <p:spPr bwMode="auto">
            <a:xfrm>
              <a:off x="1429" y="388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>
                  <a:solidFill>
                    <a:srgbClr val="0000FF"/>
                  </a:solidFill>
                </a:rPr>
                <a:t>20</a:t>
              </a:r>
              <a:endParaRPr lang="en-US">
                <a:solidFill>
                  <a:srgbClr val="0000FF"/>
                </a:solidFill>
              </a:endParaRPr>
            </a:p>
          </p:txBody>
        </p:sp>
      </p:grpSp>
      <p:sp>
        <p:nvSpPr>
          <p:cNvPr id="136224" name="Text Box 32"/>
          <p:cNvSpPr txBox="1">
            <a:spLocks noChangeArrowheads="1"/>
          </p:cNvSpPr>
          <p:nvPr/>
        </p:nvSpPr>
        <p:spPr bwMode="auto">
          <a:xfrm rot="-5400000">
            <a:off x="-1365249" y="2741612"/>
            <a:ext cx="3313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v AutoCADu nakreslím 1:1</a:t>
            </a:r>
            <a:endParaRPr lang="en-US"/>
          </a:p>
        </p:txBody>
      </p:sp>
      <p:grpSp>
        <p:nvGrpSpPr>
          <p:cNvPr id="136223" name="Group 31"/>
          <p:cNvGrpSpPr>
            <a:grpSpLocks/>
          </p:cNvGrpSpPr>
          <p:nvPr/>
        </p:nvGrpSpPr>
        <p:grpSpPr bwMode="auto">
          <a:xfrm>
            <a:off x="1187450" y="5589588"/>
            <a:ext cx="809625" cy="365125"/>
            <a:chOff x="737" y="3521"/>
            <a:chExt cx="510" cy="230"/>
          </a:xfrm>
        </p:grpSpPr>
        <p:pic>
          <p:nvPicPr>
            <p:cNvPr id="136208" name="Picture 16" descr="tvar_sipka"/>
            <p:cNvPicPr>
              <a:picLocks noChangeAspect="1" noChangeArrowheads="1"/>
            </p:cNvPicPr>
            <p:nvPr/>
          </p:nvPicPr>
          <p:blipFill>
            <a:blip r:embed="rId6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" y="3521"/>
              <a:ext cx="499" cy="2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13" name="Oval 21"/>
            <p:cNvSpPr>
              <a:spLocks noChangeArrowheads="1"/>
            </p:cNvSpPr>
            <p:nvPr/>
          </p:nvSpPr>
          <p:spPr bwMode="auto">
            <a:xfrm>
              <a:off x="737" y="3659"/>
              <a:ext cx="45" cy="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3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3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36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13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1000"/>
                                        <p:tgtEl>
                                          <p:spTgt spid="13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1000"/>
                                        <p:tgtEl>
                                          <p:spTgt spid="13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1000"/>
                                        <p:tgtEl>
                                          <p:spTgt spid="13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animBg="1"/>
      <p:bldP spid="136198" grpId="0" build="p"/>
      <p:bldP spid="136199" grpId="0"/>
      <p:bldP spid="1362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Vlastní šrafy</a:t>
            </a:r>
            <a:endParaRPr lang="cs-CZ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popis šraf uložen v textovém souboru  </a:t>
            </a:r>
            <a:r>
              <a:rPr lang="cs-CZ" smtClean="0">
                <a:sym typeface="Symbol" pitchFamily="18" charset="2"/>
              </a:rPr>
              <a:t></a:t>
            </a:r>
            <a:r>
              <a:rPr lang="cs-CZ" smtClean="0"/>
              <a:t>.pat</a:t>
            </a:r>
          </a:p>
          <a:p>
            <a:pPr lvl="1"/>
            <a:r>
              <a:rPr lang="cs-CZ" smtClean="0"/>
              <a:t>můžeme doplňovat acad.pat</a:t>
            </a:r>
          </a:p>
          <a:p>
            <a:r>
              <a:rPr lang="cs-CZ" smtClean="0"/>
              <a:t>	nebo</a:t>
            </a:r>
          </a:p>
          <a:p>
            <a:pPr lvl="1"/>
            <a:r>
              <a:rPr lang="cs-CZ" smtClean="0"/>
              <a:t>vytvořit vlastní (custom) šrafy</a:t>
            </a:r>
          </a:p>
          <a:p>
            <a:pPr lvl="2"/>
            <a:r>
              <a:rPr lang="cs-CZ" smtClean="0"/>
              <a:t>soubor obsahuje jen jednu šrafu stejného jména jako soubor</a:t>
            </a:r>
          </a:p>
          <a:p>
            <a:pPr lvl="2"/>
            <a:r>
              <a:rPr lang="cs-CZ" smtClean="0"/>
              <a:t>musí být ve složce uvedené v cestách k podpůrným souborům nebo v aktuální složce</a:t>
            </a:r>
          </a:p>
          <a:p>
            <a:pPr lvl="1"/>
            <a:r>
              <a:rPr lang="cs-CZ" smtClean="0"/>
              <a:t>šrafy se popisují po jednotlivých čarách</a:t>
            </a:r>
          </a:p>
          <a:p>
            <a:pPr lvl="1"/>
            <a:r>
              <a:rPr lang="cs-CZ" smtClean="0"/>
              <a:t>mohou se skládat pouze z čárek, teček a mezer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1481-BC8D-4DD8-AA3A-1DF8DEDD189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/>
      <p:bldP spid="788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Popis čar ve šrafě</a:t>
            </a:r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</a:rPr>
              <a:t>*</a:t>
            </a:r>
            <a:r>
              <a:rPr lang="en-US" sz="2200" b="1" dirty="0" err="1" smtClean="0">
                <a:solidFill>
                  <a:srgbClr val="C00000"/>
                </a:solidFill>
              </a:rPr>
              <a:t>jméno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vzorku</a:t>
            </a:r>
            <a:r>
              <a:rPr lang="en-US" sz="2200" b="1" dirty="0" smtClean="0">
                <a:solidFill>
                  <a:srgbClr val="C00000"/>
                </a:solidFill>
              </a:rPr>
              <a:t> [, </a:t>
            </a:r>
            <a:r>
              <a:rPr lang="en-US" sz="2200" b="1" dirty="0" err="1" smtClean="0">
                <a:solidFill>
                  <a:srgbClr val="C00000"/>
                </a:solidFill>
              </a:rPr>
              <a:t>popis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vzorku</a:t>
            </a:r>
            <a:r>
              <a:rPr lang="en-US" sz="2200" b="1" dirty="0" smtClean="0">
                <a:solidFill>
                  <a:srgbClr val="C00000"/>
                </a:solidFill>
              </a:rPr>
              <a:t>]</a:t>
            </a:r>
            <a:endParaRPr lang="cs-CZ" sz="22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200" b="1" dirty="0" err="1" smtClean="0">
                <a:solidFill>
                  <a:srgbClr val="C00000"/>
                </a:solidFill>
              </a:rPr>
              <a:t>úhel</a:t>
            </a:r>
            <a:r>
              <a:rPr lang="en-US" sz="2200" b="1" dirty="0" smtClean="0">
                <a:solidFill>
                  <a:srgbClr val="C00000"/>
                </a:solidFill>
              </a:rPr>
              <a:t>, x-</a:t>
            </a:r>
            <a:r>
              <a:rPr lang="en-US" sz="2200" b="1" dirty="0" err="1" smtClean="0">
                <a:solidFill>
                  <a:srgbClr val="C00000"/>
                </a:solidFill>
              </a:rPr>
              <a:t>počátek</a:t>
            </a:r>
            <a:r>
              <a:rPr lang="en-US" sz="2200" b="1" dirty="0" smtClean="0">
                <a:solidFill>
                  <a:srgbClr val="C00000"/>
                </a:solidFill>
              </a:rPr>
              <a:t>, y-</a:t>
            </a:r>
            <a:r>
              <a:rPr lang="en-US" sz="2200" b="1" dirty="0" err="1" smtClean="0">
                <a:solidFill>
                  <a:srgbClr val="C00000"/>
                </a:solidFill>
              </a:rPr>
              <a:t>počátek</a:t>
            </a:r>
            <a:r>
              <a:rPr lang="en-US" sz="2200" b="1" dirty="0" smtClean="0">
                <a:solidFill>
                  <a:srgbClr val="C00000"/>
                </a:solidFill>
              </a:rPr>
              <a:t>, dx, </a:t>
            </a:r>
            <a:r>
              <a:rPr lang="en-US" sz="2200" b="1" dirty="0" err="1" smtClean="0">
                <a:solidFill>
                  <a:srgbClr val="C00000"/>
                </a:solidFill>
              </a:rPr>
              <a:t>dy</a:t>
            </a:r>
            <a:r>
              <a:rPr lang="en-US" sz="2200" b="1" dirty="0" smtClean="0">
                <a:solidFill>
                  <a:srgbClr val="C00000"/>
                </a:solidFill>
              </a:rPr>
              <a:t> [, </a:t>
            </a:r>
            <a:r>
              <a:rPr lang="en-US" sz="2200" b="1" dirty="0" err="1" smtClean="0">
                <a:solidFill>
                  <a:srgbClr val="C00000"/>
                </a:solidFill>
              </a:rPr>
              <a:t>popis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vzoru</a:t>
            </a:r>
            <a:r>
              <a:rPr lang="en-US" sz="2200" b="1" dirty="0" smtClean="0">
                <a:solidFill>
                  <a:srgbClr val="C00000"/>
                </a:solidFill>
              </a:rPr>
              <a:t>]</a:t>
            </a:r>
          </a:p>
          <a:p>
            <a:endParaRPr lang="cs-CZ" dirty="0" smtClean="0"/>
          </a:p>
          <a:p>
            <a:r>
              <a:rPr lang="en-US" dirty="0" err="1" smtClean="0"/>
              <a:t>úhel</a:t>
            </a:r>
            <a:r>
              <a:rPr lang="en-US" dirty="0" smtClean="0"/>
              <a:t> — </a:t>
            </a:r>
            <a:r>
              <a:rPr lang="en-US" dirty="0" err="1" smtClean="0"/>
              <a:t>úhel</a:t>
            </a:r>
            <a:r>
              <a:rPr lang="en-US" dirty="0" smtClean="0"/>
              <a:t> </a:t>
            </a:r>
            <a:r>
              <a:rPr lang="en-US" dirty="0" err="1" smtClean="0"/>
              <a:t>čáry</a:t>
            </a:r>
            <a:endParaRPr lang="cs-CZ" dirty="0" smtClean="0"/>
          </a:p>
          <a:p>
            <a:r>
              <a:rPr lang="en-US" dirty="0" smtClean="0"/>
              <a:t>x-</a:t>
            </a:r>
            <a:r>
              <a:rPr lang="en-US" dirty="0" err="1" smtClean="0"/>
              <a:t>počátek</a:t>
            </a:r>
            <a:r>
              <a:rPr lang="en-US" dirty="0" smtClean="0"/>
              <a:t>, y-</a:t>
            </a:r>
            <a:r>
              <a:rPr lang="en-US" dirty="0" err="1" smtClean="0"/>
              <a:t>počátek</a:t>
            </a:r>
            <a:r>
              <a:rPr lang="en-US" dirty="0" smtClean="0"/>
              <a:t> </a:t>
            </a:r>
            <a:r>
              <a:rPr lang="cs-CZ" dirty="0" smtClean="0"/>
              <a:t>–</a:t>
            </a:r>
            <a:r>
              <a:rPr lang="en-US" dirty="0" smtClean="0"/>
              <a:t>bod,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kterého</a:t>
            </a:r>
            <a:r>
              <a:rPr lang="en-US" dirty="0" smtClean="0"/>
              <a:t> se </a:t>
            </a:r>
            <a:r>
              <a:rPr lang="en-US" dirty="0" err="1" smtClean="0"/>
              <a:t>čáry</a:t>
            </a:r>
            <a:r>
              <a:rPr lang="en-US" dirty="0" smtClean="0"/>
              <a:t> </a:t>
            </a:r>
            <a:r>
              <a:rPr lang="en-US" dirty="0" err="1" smtClean="0"/>
              <a:t>začnou</a:t>
            </a:r>
            <a:r>
              <a:rPr lang="en-US" dirty="0" smtClean="0"/>
              <a:t> </a:t>
            </a:r>
            <a:r>
              <a:rPr lang="en-US" dirty="0" err="1" smtClean="0"/>
              <a:t>vytvářet</a:t>
            </a:r>
            <a:endParaRPr lang="cs-CZ" dirty="0" smtClean="0"/>
          </a:p>
          <a:p>
            <a:r>
              <a:rPr lang="en-US" dirty="0" smtClean="0"/>
              <a:t>dx </a:t>
            </a:r>
            <a:r>
              <a:rPr lang="cs-CZ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posun</a:t>
            </a:r>
            <a:r>
              <a:rPr lang="en-US" dirty="0" smtClean="0"/>
              <a:t>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čáry</a:t>
            </a:r>
            <a:r>
              <a:rPr lang="en-US" dirty="0" smtClean="0"/>
              <a:t> od </a:t>
            </a:r>
            <a:r>
              <a:rPr lang="en-US" dirty="0" err="1" smtClean="0"/>
              <a:t>předchozí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směru</a:t>
            </a:r>
            <a:r>
              <a:rPr lang="en-US" dirty="0" smtClean="0"/>
              <a:t> </a:t>
            </a:r>
            <a:r>
              <a:rPr lang="en-US" dirty="0" err="1" smtClean="0"/>
              <a:t>vytváření</a:t>
            </a:r>
            <a:r>
              <a:rPr lang="en-US" dirty="0" smtClean="0"/>
              <a:t> </a:t>
            </a:r>
            <a:r>
              <a:rPr lang="en-US" dirty="0" err="1" smtClean="0"/>
              <a:t>čáry</a:t>
            </a:r>
            <a:endParaRPr lang="cs-CZ" dirty="0" smtClean="0"/>
          </a:p>
          <a:p>
            <a:r>
              <a:rPr lang="en-US" dirty="0" err="1" smtClean="0"/>
              <a:t>dy</a:t>
            </a:r>
            <a:r>
              <a:rPr lang="en-US" dirty="0" smtClean="0"/>
              <a:t> </a:t>
            </a:r>
            <a:r>
              <a:rPr lang="cs-CZ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vzdálenost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čar</a:t>
            </a:r>
            <a:r>
              <a:rPr lang="en-US" dirty="0" smtClean="0"/>
              <a:t> od </a:t>
            </a:r>
            <a:r>
              <a:rPr lang="en-US" dirty="0" err="1" smtClean="0"/>
              <a:t>sebe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!!musí být nenulová!!</a:t>
            </a:r>
          </a:p>
          <a:p>
            <a:r>
              <a:rPr lang="en-US" dirty="0" err="1" smtClean="0"/>
              <a:t>popis</a:t>
            </a:r>
            <a:r>
              <a:rPr lang="en-US" dirty="0" smtClean="0"/>
              <a:t> </a:t>
            </a:r>
            <a:r>
              <a:rPr lang="en-US" dirty="0" err="1" smtClean="0"/>
              <a:t>vzoru</a:t>
            </a:r>
            <a:r>
              <a:rPr lang="en-US" dirty="0" smtClean="0"/>
              <a:t> </a:t>
            </a:r>
            <a:r>
              <a:rPr lang="cs-CZ" dirty="0" smtClean="0"/>
              <a:t>–</a:t>
            </a:r>
            <a:r>
              <a:rPr lang="en-US" dirty="0" smtClean="0"/>
              <a:t> </a:t>
            </a:r>
            <a:r>
              <a:rPr lang="cs-CZ" dirty="0" smtClean="0"/>
              <a:t>čárky, tečky, mezery (</a:t>
            </a:r>
            <a:r>
              <a:rPr lang="en-US" dirty="0" smtClean="0"/>
              <a:t>je </a:t>
            </a:r>
            <a:r>
              <a:rPr lang="en-US" dirty="0" err="1" smtClean="0"/>
              <a:t>nepovinný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DCA1-A8EC-4B4B-891F-643CB5D78B0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657" name="Group 73"/>
          <p:cNvGrpSpPr>
            <a:grpSpLocks/>
          </p:cNvGrpSpPr>
          <p:nvPr/>
        </p:nvGrpSpPr>
        <p:grpSpPr bwMode="auto">
          <a:xfrm>
            <a:off x="395288" y="2636341"/>
            <a:ext cx="8035925" cy="4176713"/>
            <a:chOff x="249" y="1570"/>
            <a:chExt cx="5062" cy="2631"/>
          </a:xfrm>
        </p:grpSpPr>
        <p:sp>
          <p:nvSpPr>
            <p:cNvPr id="67588" name="Line 4"/>
            <p:cNvSpPr>
              <a:spLocks noChangeShapeType="1"/>
            </p:cNvSpPr>
            <p:nvPr/>
          </p:nvSpPr>
          <p:spPr bwMode="auto">
            <a:xfrm>
              <a:off x="1111" y="1706"/>
              <a:ext cx="0" cy="2268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89" name="Line 5"/>
            <p:cNvSpPr>
              <a:spLocks noChangeShapeType="1"/>
            </p:cNvSpPr>
            <p:nvPr/>
          </p:nvSpPr>
          <p:spPr bwMode="auto">
            <a:xfrm>
              <a:off x="1655" y="1661"/>
              <a:ext cx="0" cy="2313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0" name="Line 6"/>
            <p:cNvSpPr>
              <a:spLocks noChangeShapeType="1"/>
            </p:cNvSpPr>
            <p:nvPr/>
          </p:nvSpPr>
          <p:spPr bwMode="auto">
            <a:xfrm flipH="1">
              <a:off x="2199" y="1661"/>
              <a:ext cx="1" cy="2313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1" name="Line 7"/>
            <p:cNvSpPr>
              <a:spLocks noChangeShapeType="1"/>
            </p:cNvSpPr>
            <p:nvPr/>
          </p:nvSpPr>
          <p:spPr bwMode="auto">
            <a:xfrm flipH="1">
              <a:off x="2743" y="1706"/>
              <a:ext cx="1" cy="2268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2" name="Line 8"/>
            <p:cNvSpPr>
              <a:spLocks noChangeShapeType="1"/>
            </p:cNvSpPr>
            <p:nvPr/>
          </p:nvSpPr>
          <p:spPr bwMode="auto">
            <a:xfrm flipH="1">
              <a:off x="3287" y="1706"/>
              <a:ext cx="1" cy="2268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4" name="Line 10"/>
            <p:cNvSpPr>
              <a:spLocks noChangeShapeType="1"/>
            </p:cNvSpPr>
            <p:nvPr/>
          </p:nvSpPr>
          <p:spPr bwMode="auto">
            <a:xfrm>
              <a:off x="567" y="3430"/>
              <a:ext cx="390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5" name="Line 11"/>
            <p:cNvSpPr>
              <a:spLocks noChangeShapeType="1"/>
            </p:cNvSpPr>
            <p:nvPr/>
          </p:nvSpPr>
          <p:spPr bwMode="auto">
            <a:xfrm>
              <a:off x="567" y="2886"/>
              <a:ext cx="385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6" name="Line 12"/>
            <p:cNvSpPr>
              <a:spLocks noChangeShapeType="1"/>
            </p:cNvSpPr>
            <p:nvPr/>
          </p:nvSpPr>
          <p:spPr bwMode="auto">
            <a:xfrm flipV="1">
              <a:off x="567" y="2341"/>
              <a:ext cx="3901" cy="1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7" name="Line 13"/>
            <p:cNvSpPr>
              <a:spLocks noChangeShapeType="1"/>
            </p:cNvSpPr>
            <p:nvPr/>
          </p:nvSpPr>
          <p:spPr bwMode="auto">
            <a:xfrm>
              <a:off x="567" y="1797"/>
              <a:ext cx="390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8" name="Line 14"/>
            <p:cNvSpPr>
              <a:spLocks noChangeShapeType="1"/>
            </p:cNvSpPr>
            <p:nvPr/>
          </p:nvSpPr>
          <p:spPr bwMode="auto">
            <a:xfrm flipH="1">
              <a:off x="3833" y="1706"/>
              <a:ext cx="1" cy="2268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9" name="Line 15"/>
            <p:cNvSpPr>
              <a:spLocks noChangeShapeType="1"/>
            </p:cNvSpPr>
            <p:nvPr/>
          </p:nvSpPr>
          <p:spPr bwMode="auto">
            <a:xfrm flipH="1">
              <a:off x="4379" y="1706"/>
              <a:ext cx="1" cy="2268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7656" name="Group 72"/>
            <p:cNvGrpSpPr>
              <a:grpSpLocks/>
            </p:cNvGrpSpPr>
            <p:nvPr/>
          </p:nvGrpSpPr>
          <p:grpSpPr bwMode="auto">
            <a:xfrm>
              <a:off x="249" y="1570"/>
              <a:ext cx="5062" cy="2631"/>
              <a:chOff x="267" y="1570"/>
              <a:chExt cx="5062" cy="2631"/>
            </a:xfrm>
          </p:grpSpPr>
          <p:sp>
            <p:nvSpPr>
              <p:cNvPr id="67587" name="Line 3"/>
              <p:cNvSpPr>
                <a:spLocks noChangeShapeType="1"/>
              </p:cNvSpPr>
              <p:nvPr/>
            </p:nvSpPr>
            <p:spPr bwMode="auto">
              <a:xfrm>
                <a:off x="567" y="1570"/>
                <a:ext cx="0" cy="26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593" name="Line 9"/>
              <p:cNvSpPr>
                <a:spLocks noChangeShapeType="1"/>
              </p:cNvSpPr>
              <p:nvPr/>
            </p:nvSpPr>
            <p:spPr bwMode="auto">
              <a:xfrm>
                <a:off x="340" y="3974"/>
                <a:ext cx="49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00" name="Text Box 16"/>
              <p:cNvSpPr txBox="1">
                <a:spLocks noChangeArrowheads="1"/>
              </p:cNvSpPr>
              <p:nvPr/>
            </p:nvSpPr>
            <p:spPr bwMode="auto">
              <a:xfrm>
                <a:off x="267" y="4020"/>
                <a:ext cx="209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latin typeface="Verdana" pitchFamily="34" charset="0"/>
                    <a:cs typeface="Arial" charset="0"/>
                  </a:rPr>
                  <a:t>0,0</a:t>
                </a:r>
              </a:p>
            </p:txBody>
          </p:sp>
          <p:sp>
            <p:nvSpPr>
              <p:cNvPr id="67601" name="Text Box 17"/>
              <p:cNvSpPr txBox="1">
                <a:spLocks noChangeArrowheads="1"/>
              </p:cNvSpPr>
              <p:nvPr/>
            </p:nvSpPr>
            <p:spPr bwMode="auto">
              <a:xfrm>
                <a:off x="1084" y="4020"/>
                <a:ext cx="8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latin typeface="Verdana" pitchFamily="34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7602" name="Text Box 18"/>
              <p:cNvSpPr txBox="1">
                <a:spLocks noChangeArrowheads="1"/>
              </p:cNvSpPr>
              <p:nvPr/>
            </p:nvSpPr>
            <p:spPr bwMode="auto">
              <a:xfrm>
                <a:off x="1610" y="4020"/>
                <a:ext cx="8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latin typeface="Verdana" pitchFamily="34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67603" name="Text Box 19"/>
              <p:cNvSpPr txBox="1">
                <a:spLocks noChangeArrowheads="1"/>
              </p:cNvSpPr>
              <p:nvPr/>
            </p:nvSpPr>
            <p:spPr bwMode="auto">
              <a:xfrm>
                <a:off x="404" y="3339"/>
                <a:ext cx="8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latin typeface="Verdana" pitchFamily="34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7604" name="Text Box 20"/>
              <p:cNvSpPr txBox="1">
                <a:spLocks noChangeArrowheads="1"/>
              </p:cNvSpPr>
              <p:nvPr/>
            </p:nvSpPr>
            <p:spPr bwMode="auto">
              <a:xfrm>
                <a:off x="385" y="2840"/>
                <a:ext cx="8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latin typeface="Verdana" pitchFamily="34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67605" name="Text Box 21"/>
              <p:cNvSpPr txBox="1">
                <a:spLocks noChangeArrowheads="1"/>
              </p:cNvSpPr>
              <p:nvPr/>
            </p:nvSpPr>
            <p:spPr bwMode="auto">
              <a:xfrm>
                <a:off x="5193" y="3974"/>
                <a:ext cx="7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latin typeface="Verdana" pitchFamily="34" charset="0"/>
                    <a:cs typeface="Arial" charset="0"/>
                  </a:rPr>
                  <a:t>x</a:t>
                </a:r>
              </a:p>
            </p:txBody>
          </p:sp>
          <p:sp>
            <p:nvSpPr>
              <p:cNvPr id="67606" name="Text Box 22"/>
              <p:cNvSpPr txBox="1">
                <a:spLocks noChangeArrowheads="1"/>
              </p:cNvSpPr>
              <p:nvPr/>
            </p:nvSpPr>
            <p:spPr bwMode="auto">
              <a:xfrm>
                <a:off x="431" y="1661"/>
                <a:ext cx="7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5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>
                    <a:latin typeface="Verdana" pitchFamily="34" charset="0"/>
                    <a:cs typeface="Arial" charset="0"/>
                  </a:rPr>
                  <a:t>y</a:t>
                </a:r>
              </a:p>
            </p:txBody>
          </p:sp>
        </p:grpSp>
      </p:grpSp>
      <p:sp>
        <p:nvSpPr>
          <p:cNvPr id="67607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 vlastní šrafy</a:t>
            </a:r>
            <a:endParaRPr lang="cs-CZ"/>
          </a:p>
        </p:txBody>
      </p:sp>
      <p:sp>
        <p:nvSpPr>
          <p:cNvPr id="67608" name="Rectangle 24"/>
          <p:cNvSpPr>
            <a:spLocks noGrp="1" noChangeArrowheads="1"/>
          </p:cNvSpPr>
          <p:nvPr>
            <p:ph idx="1"/>
          </p:nvPr>
        </p:nvSpPr>
        <p:spPr>
          <a:xfrm>
            <a:off x="457393" y="1175135"/>
            <a:ext cx="8207730" cy="5112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>
                <a:sym typeface="Symbol" pitchFamily="18" charset="2"/>
              </a:rPr>
              <a:t></a:t>
            </a:r>
            <a:r>
              <a:rPr lang="cs-CZ" sz="1800" dirty="0" smtClean="0"/>
              <a:t>troj, trojúhelníčky strany 1</a:t>
            </a:r>
          </a:p>
          <a:p>
            <a:pPr marL="0" indent="0">
              <a:buNone/>
            </a:pPr>
            <a:r>
              <a:rPr lang="cs-CZ" sz="1800" dirty="0" smtClean="0"/>
              <a:t>0, 0, 0, 0, 2, 1, -1</a:t>
            </a:r>
          </a:p>
          <a:p>
            <a:pPr marL="0" indent="0">
              <a:buNone/>
            </a:pPr>
            <a:r>
              <a:rPr lang="cs-CZ" sz="1800" dirty="0" smtClean="0"/>
              <a:t>90, 0, 0, 0, 2, 1, -1</a:t>
            </a:r>
          </a:p>
          <a:p>
            <a:pPr marL="0" indent="0">
              <a:buNone/>
            </a:pPr>
            <a:r>
              <a:rPr lang="cs-CZ" sz="1800" dirty="0" smtClean="0"/>
              <a:t>135, 1, 0, 1.</a:t>
            </a:r>
            <a:r>
              <a:rPr lang="en-US" sz="1800" dirty="0" smtClean="0"/>
              <a:t>414213562,</a:t>
            </a:r>
            <a:r>
              <a:rPr lang="cs-CZ" sz="1800" dirty="0" smtClean="0"/>
              <a:t> 1.</a:t>
            </a:r>
            <a:r>
              <a:rPr lang="en-US" sz="1800" dirty="0" smtClean="0"/>
              <a:t>414213562,</a:t>
            </a:r>
            <a:r>
              <a:rPr lang="cs-CZ" sz="1800" dirty="0" smtClean="0"/>
              <a:t> 1.</a:t>
            </a:r>
            <a:r>
              <a:rPr lang="en-US" sz="1800" dirty="0" smtClean="0"/>
              <a:t>414213562,</a:t>
            </a:r>
            <a:r>
              <a:rPr lang="cs-CZ" sz="1800" dirty="0" smtClean="0"/>
              <a:t> -1.</a:t>
            </a:r>
            <a:r>
              <a:rPr lang="en-US" sz="1800" dirty="0" smtClean="0"/>
              <a:t>414213562</a:t>
            </a:r>
            <a:endParaRPr lang="cs-CZ" sz="1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FC8D-4DF7-4A53-9414-5EB796A863D6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67609" name="Group 25"/>
          <p:cNvGrpSpPr>
            <a:grpSpLocks/>
          </p:cNvGrpSpPr>
          <p:nvPr/>
        </p:nvGrpSpPr>
        <p:grpSpPr bwMode="auto">
          <a:xfrm>
            <a:off x="900113" y="2564904"/>
            <a:ext cx="5184775" cy="3889375"/>
            <a:chOff x="567" y="1525"/>
            <a:chExt cx="3266" cy="2450"/>
          </a:xfrm>
        </p:grpSpPr>
        <p:sp>
          <p:nvSpPr>
            <p:cNvPr id="67610" name="Line 26"/>
            <p:cNvSpPr>
              <a:spLocks noChangeShapeType="1"/>
            </p:cNvSpPr>
            <p:nvPr/>
          </p:nvSpPr>
          <p:spPr bwMode="auto">
            <a:xfrm>
              <a:off x="567" y="2341"/>
              <a:ext cx="0" cy="545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1" name="Line 27"/>
            <p:cNvSpPr>
              <a:spLocks noChangeShapeType="1"/>
            </p:cNvSpPr>
            <p:nvPr/>
          </p:nvSpPr>
          <p:spPr bwMode="auto">
            <a:xfrm>
              <a:off x="1655" y="3430"/>
              <a:ext cx="0" cy="5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2" name="Line 28"/>
            <p:cNvSpPr>
              <a:spLocks noChangeShapeType="1"/>
            </p:cNvSpPr>
            <p:nvPr/>
          </p:nvSpPr>
          <p:spPr bwMode="auto">
            <a:xfrm>
              <a:off x="2743" y="3430"/>
              <a:ext cx="0" cy="5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3" name="Line 29"/>
            <p:cNvSpPr>
              <a:spLocks noChangeShapeType="1"/>
            </p:cNvSpPr>
            <p:nvPr/>
          </p:nvSpPr>
          <p:spPr bwMode="auto">
            <a:xfrm>
              <a:off x="3831" y="3430"/>
              <a:ext cx="0" cy="5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4" name="Line 30"/>
            <p:cNvSpPr>
              <a:spLocks noChangeShapeType="1"/>
            </p:cNvSpPr>
            <p:nvPr/>
          </p:nvSpPr>
          <p:spPr bwMode="auto">
            <a:xfrm>
              <a:off x="1655" y="2341"/>
              <a:ext cx="0" cy="5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5" name="Line 31"/>
            <p:cNvSpPr>
              <a:spLocks noChangeShapeType="1"/>
            </p:cNvSpPr>
            <p:nvPr/>
          </p:nvSpPr>
          <p:spPr bwMode="auto">
            <a:xfrm>
              <a:off x="2743" y="2341"/>
              <a:ext cx="0" cy="5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6" name="Line 32"/>
            <p:cNvSpPr>
              <a:spLocks noChangeShapeType="1"/>
            </p:cNvSpPr>
            <p:nvPr/>
          </p:nvSpPr>
          <p:spPr bwMode="auto">
            <a:xfrm>
              <a:off x="3831" y="2341"/>
              <a:ext cx="0" cy="5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7" name="Line 33"/>
            <p:cNvSpPr>
              <a:spLocks noChangeShapeType="1"/>
            </p:cNvSpPr>
            <p:nvPr/>
          </p:nvSpPr>
          <p:spPr bwMode="auto">
            <a:xfrm>
              <a:off x="1655" y="1525"/>
              <a:ext cx="0" cy="271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8" name="Line 34"/>
            <p:cNvSpPr>
              <a:spLocks noChangeShapeType="1"/>
            </p:cNvSpPr>
            <p:nvPr/>
          </p:nvSpPr>
          <p:spPr bwMode="auto">
            <a:xfrm flipH="1">
              <a:off x="2743" y="1525"/>
              <a:ext cx="1" cy="271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19" name="Line 35"/>
            <p:cNvSpPr>
              <a:spLocks noChangeShapeType="1"/>
            </p:cNvSpPr>
            <p:nvPr/>
          </p:nvSpPr>
          <p:spPr bwMode="auto">
            <a:xfrm flipH="1">
              <a:off x="3831" y="1525"/>
              <a:ext cx="2" cy="271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0" name="Line 36"/>
            <p:cNvSpPr>
              <a:spLocks noChangeShapeType="1"/>
            </p:cNvSpPr>
            <p:nvPr/>
          </p:nvSpPr>
          <p:spPr bwMode="auto">
            <a:xfrm>
              <a:off x="567" y="3430"/>
              <a:ext cx="0" cy="545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7621" name="Group 37"/>
          <p:cNvGrpSpPr>
            <a:grpSpLocks/>
          </p:cNvGrpSpPr>
          <p:nvPr/>
        </p:nvGrpSpPr>
        <p:grpSpPr bwMode="auto">
          <a:xfrm>
            <a:off x="900113" y="2996704"/>
            <a:ext cx="6045200" cy="3454400"/>
            <a:chOff x="567" y="1798"/>
            <a:chExt cx="3808" cy="2176"/>
          </a:xfrm>
        </p:grpSpPr>
        <p:sp>
          <p:nvSpPr>
            <p:cNvPr id="67622" name="Line 38"/>
            <p:cNvSpPr>
              <a:spLocks noChangeShapeType="1"/>
            </p:cNvSpPr>
            <p:nvPr/>
          </p:nvSpPr>
          <p:spPr bwMode="auto">
            <a:xfrm rot="-5400000">
              <a:off x="839" y="3702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3" name="Line 39"/>
            <p:cNvSpPr>
              <a:spLocks noChangeShapeType="1"/>
            </p:cNvSpPr>
            <p:nvPr/>
          </p:nvSpPr>
          <p:spPr bwMode="auto">
            <a:xfrm rot="-5400000">
              <a:off x="1927" y="3702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4" name="Line 40"/>
            <p:cNvSpPr>
              <a:spLocks noChangeShapeType="1"/>
            </p:cNvSpPr>
            <p:nvPr/>
          </p:nvSpPr>
          <p:spPr bwMode="auto">
            <a:xfrm rot="-5400000">
              <a:off x="3015" y="3702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5" name="Line 41"/>
            <p:cNvSpPr>
              <a:spLocks noChangeShapeType="1"/>
            </p:cNvSpPr>
            <p:nvPr/>
          </p:nvSpPr>
          <p:spPr bwMode="auto">
            <a:xfrm rot="-5400000">
              <a:off x="4103" y="3702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6" name="Line 42"/>
            <p:cNvSpPr>
              <a:spLocks noChangeShapeType="1"/>
            </p:cNvSpPr>
            <p:nvPr/>
          </p:nvSpPr>
          <p:spPr bwMode="auto">
            <a:xfrm rot="-5400000">
              <a:off x="839" y="2614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7" name="Line 43"/>
            <p:cNvSpPr>
              <a:spLocks noChangeShapeType="1"/>
            </p:cNvSpPr>
            <p:nvPr/>
          </p:nvSpPr>
          <p:spPr bwMode="auto">
            <a:xfrm rot="-5400000">
              <a:off x="1927" y="2614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8" name="Line 44"/>
            <p:cNvSpPr>
              <a:spLocks noChangeShapeType="1"/>
            </p:cNvSpPr>
            <p:nvPr/>
          </p:nvSpPr>
          <p:spPr bwMode="auto">
            <a:xfrm rot="-5400000">
              <a:off x="3015" y="2614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9" name="Line 45"/>
            <p:cNvSpPr>
              <a:spLocks noChangeShapeType="1"/>
            </p:cNvSpPr>
            <p:nvPr/>
          </p:nvSpPr>
          <p:spPr bwMode="auto">
            <a:xfrm rot="-5400000">
              <a:off x="4103" y="2614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30" name="Line 46"/>
            <p:cNvSpPr>
              <a:spLocks noChangeShapeType="1"/>
            </p:cNvSpPr>
            <p:nvPr/>
          </p:nvSpPr>
          <p:spPr bwMode="auto">
            <a:xfrm rot="-5400000">
              <a:off x="839" y="1526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31" name="Line 47"/>
            <p:cNvSpPr>
              <a:spLocks noChangeShapeType="1"/>
            </p:cNvSpPr>
            <p:nvPr/>
          </p:nvSpPr>
          <p:spPr bwMode="auto">
            <a:xfrm rot="-5400000">
              <a:off x="1927" y="1526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32" name="Line 48"/>
            <p:cNvSpPr>
              <a:spLocks noChangeShapeType="1"/>
            </p:cNvSpPr>
            <p:nvPr/>
          </p:nvSpPr>
          <p:spPr bwMode="auto">
            <a:xfrm rot="-5400000">
              <a:off x="3015" y="1526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33" name="Line 49"/>
            <p:cNvSpPr>
              <a:spLocks noChangeShapeType="1"/>
            </p:cNvSpPr>
            <p:nvPr/>
          </p:nvSpPr>
          <p:spPr bwMode="auto">
            <a:xfrm rot="-5400000">
              <a:off x="4103" y="1526"/>
              <a:ext cx="0" cy="5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7655" name="Group 71"/>
          <p:cNvGrpSpPr>
            <a:grpSpLocks/>
          </p:cNvGrpSpPr>
          <p:nvPr/>
        </p:nvGrpSpPr>
        <p:grpSpPr bwMode="auto">
          <a:xfrm>
            <a:off x="827088" y="2564904"/>
            <a:ext cx="7099300" cy="4084637"/>
            <a:chOff x="521" y="1525"/>
            <a:chExt cx="4472" cy="2573"/>
          </a:xfrm>
        </p:grpSpPr>
        <p:sp>
          <p:nvSpPr>
            <p:cNvPr id="67635" name="Line 51"/>
            <p:cNvSpPr>
              <a:spLocks noChangeShapeType="1"/>
            </p:cNvSpPr>
            <p:nvPr/>
          </p:nvSpPr>
          <p:spPr bwMode="auto">
            <a:xfrm>
              <a:off x="567" y="3430"/>
              <a:ext cx="544" cy="5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36" name="Line 52"/>
            <p:cNvSpPr>
              <a:spLocks noChangeShapeType="1"/>
            </p:cNvSpPr>
            <p:nvPr/>
          </p:nvSpPr>
          <p:spPr bwMode="auto">
            <a:xfrm>
              <a:off x="1655" y="3430"/>
              <a:ext cx="544" cy="5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37" name="Line 53"/>
            <p:cNvSpPr>
              <a:spLocks noChangeShapeType="1"/>
            </p:cNvSpPr>
            <p:nvPr/>
          </p:nvSpPr>
          <p:spPr bwMode="auto">
            <a:xfrm>
              <a:off x="2743" y="3430"/>
              <a:ext cx="544" cy="5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38" name="Line 54"/>
            <p:cNvSpPr>
              <a:spLocks noChangeShapeType="1"/>
            </p:cNvSpPr>
            <p:nvPr/>
          </p:nvSpPr>
          <p:spPr bwMode="auto">
            <a:xfrm>
              <a:off x="3831" y="3430"/>
              <a:ext cx="544" cy="5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39" name="Line 55"/>
            <p:cNvSpPr>
              <a:spLocks noChangeShapeType="1"/>
            </p:cNvSpPr>
            <p:nvPr/>
          </p:nvSpPr>
          <p:spPr bwMode="auto">
            <a:xfrm>
              <a:off x="567" y="2341"/>
              <a:ext cx="544" cy="5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40" name="Line 56"/>
            <p:cNvSpPr>
              <a:spLocks noChangeShapeType="1"/>
            </p:cNvSpPr>
            <p:nvPr/>
          </p:nvSpPr>
          <p:spPr bwMode="auto">
            <a:xfrm>
              <a:off x="1655" y="2341"/>
              <a:ext cx="544" cy="5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41" name="Line 57"/>
            <p:cNvSpPr>
              <a:spLocks noChangeShapeType="1"/>
            </p:cNvSpPr>
            <p:nvPr/>
          </p:nvSpPr>
          <p:spPr bwMode="auto">
            <a:xfrm>
              <a:off x="2743" y="2341"/>
              <a:ext cx="544" cy="5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42" name="Line 58"/>
            <p:cNvSpPr>
              <a:spLocks noChangeShapeType="1"/>
            </p:cNvSpPr>
            <p:nvPr/>
          </p:nvSpPr>
          <p:spPr bwMode="auto">
            <a:xfrm>
              <a:off x="3831" y="2341"/>
              <a:ext cx="544" cy="5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43" name="Line 59"/>
            <p:cNvSpPr>
              <a:spLocks noChangeShapeType="1"/>
            </p:cNvSpPr>
            <p:nvPr/>
          </p:nvSpPr>
          <p:spPr bwMode="auto">
            <a:xfrm>
              <a:off x="884" y="1570"/>
              <a:ext cx="227" cy="22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44" name="Line 60"/>
            <p:cNvSpPr>
              <a:spLocks noChangeShapeType="1"/>
            </p:cNvSpPr>
            <p:nvPr/>
          </p:nvSpPr>
          <p:spPr bwMode="auto">
            <a:xfrm>
              <a:off x="1927" y="1525"/>
              <a:ext cx="272" cy="27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45" name="Line 61"/>
            <p:cNvSpPr>
              <a:spLocks noChangeShapeType="1"/>
            </p:cNvSpPr>
            <p:nvPr/>
          </p:nvSpPr>
          <p:spPr bwMode="auto">
            <a:xfrm>
              <a:off x="3016" y="1525"/>
              <a:ext cx="271" cy="27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46" name="Line 62"/>
            <p:cNvSpPr>
              <a:spLocks noChangeShapeType="1"/>
            </p:cNvSpPr>
            <p:nvPr/>
          </p:nvSpPr>
          <p:spPr bwMode="auto">
            <a:xfrm>
              <a:off x="4105" y="1525"/>
              <a:ext cx="270" cy="27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47" name="Line 63"/>
            <p:cNvSpPr>
              <a:spLocks noChangeShapeType="1"/>
            </p:cNvSpPr>
            <p:nvPr/>
          </p:nvSpPr>
          <p:spPr bwMode="auto">
            <a:xfrm>
              <a:off x="1791" y="2205"/>
              <a:ext cx="544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67648" name="Object 64"/>
            <p:cNvGraphicFramePr>
              <a:graphicFrameLocks noChangeAspect="1"/>
            </p:cNvGraphicFramePr>
            <p:nvPr/>
          </p:nvGraphicFramePr>
          <p:xfrm>
            <a:off x="2064" y="2242"/>
            <a:ext cx="31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4" name="Rovnice" r:id="rId4" imgW="241200" imgH="215640" progId="Equation.3">
                    <p:embed/>
                  </p:oleObj>
                </mc:Choice>
                <mc:Fallback>
                  <p:oleObj name="Rovnice" r:id="rId4" imgW="2412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2242"/>
                          <a:ext cx="31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649" name="Object 65"/>
            <p:cNvGraphicFramePr>
              <a:graphicFrameLocks noChangeAspect="1"/>
            </p:cNvGraphicFramePr>
            <p:nvPr/>
          </p:nvGraphicFramePr>
          <p:xfrm>
            <a:off x="2064" y="3339"/>
            <a:ext cx="31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Rovnice" r:id="rId6" imgW="241200" imgH="215640" progId="Equation.3">
                    <p:embed/>
                  </p:oleObj>
                </mc:Choice>
                <mc:Fallback>
                  <p:oleObj name="Rovnice" r:id="rId6" imgW="2412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339"/>
                          <a:ext cx="31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650" name="Line 66"/>
            <p:cNvSpPr>
              <a:spLocks noChangeShapeType="1"/>
            </p:cNvSpPr>
            <p:nvPr/>
          </p:nvSpPr>
          <p:spPr bwMode="auto">
            <a:xfrm flipV="1">
              <a:off x="2109" y="3339"/>
              <a:ext cx="544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51" name="Line 67"/>
            <p:cNvSpPr>
              <a:spLocks noChangeShapeType="1"/>
            </p:cNvSpPr>
            <p:nvPr/>
          </p:nvSpPr>
          <p:spPr bwMode="auto">
            <a:xfrm flipV="1">
              <a:off x="1020" y="1661"/>
              <a:ext cx="2404" cy="2404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52" name="Line 68"/>
            <p:cNvSpPr>
              <a:spLocks noChangeShapeType="1"/>
            </p:cNvSpPr>
            <p:nvPr/>
          </p:nvSpPr>
          <p:spPr bwMode="auto">
            <a:xfrm flipV="1">
              <a:off x="521" y="1661"/>
              <a:ext cx="1815" cy="1814"/>
            </a:xfrm>
            <a:prstGeom prst="line">
              <a:avLst/>
            </a:prstGeom>
            <a:noFill/>
            <a:ln w="12700" cap="rnd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53" name="Arc 69"/>
            <p:cNvSpPr>
              <a:spLocks/>
            </p:cNvSpPr>
            <p:nvPr/>
          </p:nvSpPr>
          <p:spPr bwMode="auto">
            <a:xfrm flipH="1">
              <a:off x="4232" y="3525"/>
              <a:ext cx="634" cy="573"/>
            </a:xfrm>
            <a:custGeom>
              <a:avLst/>
              <a:gdLst>
                <a:gd name="G0" fmla="+- 20907 0 0"/>
                <a:gd name="G1" fmla="+- 21600 0 0"/>
                <a:gd name="G2" fmla="+- 21600 0 0"/>
                <a:gd name="T0" fmla="*/ 0 w 37580"/>
                <a:gd name="T1" fmla="*/ 16171 h 21600"/>
                <a:gd name="T2" fmla="*/ 37580 w 37580"/>
                <a:gd name="T3" fmla="*/ 7868 h 21600"/>
                <a:gd name="T4" fmla="*/ 20907 w 3758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580" h="21600" fill="none" extrusionOk="0">
                  <a:moveTo>
                    <a:pt x="0" y="16171"/>
                  </a:moveTo>
                  <a:cubicBezTo>
                    <a:pt x="2473" y="6648"/>
                    <a:pt x="11068" y="-1"/>
                    <a:pt x="20907" y="0"/>
                  </a:cubicBezTo>
                  <a:cubicBezTo>
                    <a:pt x="27361" y="0"/>
                    <a:pt x="33476" y="2886"/>
                    <a:pt x="37580" y="7867"/>
                  </a:cubicBezTo>
                </a:path>
                <a:path w="37580" h="21600" stroke="0" extrusionOk="0">
                  <a:moveTo>
                    <a:pt x="0" y="16171"/>
                  </a:moveTo>
                  <a:cubicBezTo>
                    <a:pt x="2473" y="6648"/>
                    <a:pt x="11068" y="-1"/>
                    <a:pt x="20907" y="0"/>
                  </a:cubicBezTo>
                  <a:cubicBezTo>
                    <a:pt x="27361" y="0"/>
                    <a:pt x="33476" y="2886"/>
                    <a:pt x="37580" y="7867"/>
                  </a:cubicBezTo>
                  <a:lnTo>
                    <a:pt x="20907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5000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654" name="Text Box 70"/>
            <p:cNvSpPr txBox="1">
              <a:spLocks noChangeArrowheads="1"/>
            </p:cNvSpPr>
            <p:nvPr/>
          </p:nvSpPr>
          <p:spPr bwMode="auto">
            <a:xfrm>
              <a:off x="4699" y="3475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5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>
                  <a:latin typeface="Verdana" pitchFamily="34" charset="0"/>
                  <a:cs typeface="Arial" charset="0"/>
                </a:rPr>
                <a:t>135°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6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7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6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7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7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2000"/>
                                        <p:tgtEl>
                                          <p:spTgt spid="6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7" grpId="0" animBg="1"/>
      <p:bldP spid="6760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Rectangle 9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Poznámky, měřítko, tisky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44008" y="4421080"/>
            <a:ext cx="3528391" cy="126062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Co reaguje na měřítko</a:t>
            </a:r>
          </a:p>
          <a:p>
            <a:r>
              <a:rPr lang="cs-CZ" dirty="0" smtClean="0"/>
              <a:t>Poznámkový × nepoznámkový přístup ke kreslení</a:t>
            </a:r>
          </a:p>
          <a:p>
            <a:r>
              <a:rPr lang="cs-CZ" dirty="0" smtClean="0"/>
              <a:t>Tisk z modelu a rozvržení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Šablona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Šablona je výkres bez obsahu (.</a:t>
            </a:r>
            <a:r>
              <a:rPr lang="cs-CZ" dirty="0" err="1" smtClean="0"/>
              <a:t>dwt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Nový výkres založený na šabloně z ní přebírá:</a:t>
            </a:r>
          </a:p>
          <a:p>
            <a:pPr lvl="1"/>
            <a:r>
              <a:rPr lang="cs-CZ" dirty="0" smtClean="0"/>
              <a:t>nastavení jednotek </a:t>
            </a:r>
          </a:p>
          <a:p>
            <a:pPr lvl="1"/>
            <a:r>
              <a:rPr lang="cs-CZ" dirty="0" smtClean="0"/>
              <a:t>hladiny </a:t>
            </a:r>
          </a:p>
          <a:p>
            <a:pPr lvl="1"/>
            <a:r>
              <a:rPr lang="cs-CZ" dirty="0" smtClean="0"/>
              <a:t>kótovací styly </a:t>
            </a:r>
          </a:p>
          <a:p>
            <a:pPr lvl="1"/>
            <a:r>
              <a:rPr lang="cs-CZ" dirty="0" smtClean="0"/>
              <a:t>styly pro text</a:t>
            </a:r>
          </a:p>
          <a:p>
            <a:pPr lvl="1"/>
            <a:r>
              <a:rPr lang="cs-CZ" dirty="0" smtClean="0"/>
              <a:t>tabulku vykreslovacích stylů</a:t>
            </a:r>
          </a:p>
          <a:p>
            <a:pPr lvl="1"/>
            <a:r>
              <a:rPr lang="cs-CZ" dirty="0" smtClean="0"/>
              <a:t>nastavení kreslicích pomůcek kroku, rastru a </a:t>
            </a:r>
            <a:r>
              <a:rPr lang="cs-CZ" dirty="0" err="1" smtClean="0"/>
              <a:t>orto</a:t>
            </a:r>
            <a:r>
              <a:rPr lang="cs-CZ" dirty="0" smtClean="0"/>
              <a:t> režimu </a:t>
            </a:r>
          </a:p>
          <a:p>
            <a:pPr lvl="1"/>
            <a:r>
              <a:rPr lang="cs-CZ" dirty="0" smtClean="0"/>
              <a:t>typy čar </a:t>
            </a:r>
          </a:p>
          <a:p>
            <a:pPr lvl="1"/>
            <a:r>
              <a:rPr lang="cs-CZ" dirty="0" smtClean="0"/>
              <a:t>meze </a:t>
            </a:r>
          </a:p>
          <a:p>
            <a:pPr lvl="1"/>
            <a:r>
              <a:rPr lang="cs-CZ" dirty="0" smtClean="0"/>
              <a:t>listy „Rozvržení“ </a:t>
            </a:r>
          </a:p>
          <a:p>
            <a:pPr lvl="1"/>
            <a:r>
              <a:rPr lang="cs-CZ" dirty="0" smtClean="0"/>
              <a:t>nastavené výřezy s pohledy a měřítky</a:t>
            </a:r>
          </a:p>
          <a:p>
            <a:pPr lvl="1"/>
            <a:r>
              <a:rPr lang="cs-CZ" dirty="0" smtClean="0"/>
              <a:t>rámečky, razítka, bloky, loga a kresby, které jsou v šabloně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F6D4-5CB2-4E66-9EFF-7FAE2B16BDC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Poznámkové objekty</a:t>
            </a: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Co reaguje na měřítko poznámky?</a:t>
            </a:r>
          </a:p>
          <a:p>
            <a:r>
              <a:rPr lang="cs-CZ" smtClean="0"/>
              <a:t>Texty a popisy </a:t>
            </a:r>
          </a:p>
          <a:p>
            <a:pPr lvl="1"/>
            <a:r>
              <a:rPr lang="cs-CZ" smtClean="0"/>
              <a:t>řádkový a odstavcový text  – styl písma</a:t>
            </a:r>
          </a:p>
          <a:p>
            <a:pPr lvl="1"/>
            <a:r>
              <a:rPr lang="cs-CZ" smtClean="0"/>
              <a:t>kóty (text, rozměry prvků) – styl kóty</a:t>
            </a:r>
          </a:p>
          <a:p>
            <a:pPr lvl="1"/>
            <a:r>
              <a:rPr lang="cs-CZ" smtClean="0"/>
              <a:t> multiodkazy – styl multiodkazu</a:t>
            </a:r>
            <a:br>
              <a:rPr lang="cs-CZ" smtClean="0"/>
            </a:br>
            <a:endParaRPr lang="cs-CZ" smtClean="0"/>
          </a:p>
          <a:p>
            <a:r>
              <a:rPr lang="cs-CZ" smtClean="0"/>
              <a:t>poznámkové bloky – podle definice bloku</a:t>
            </a:r>
          </a:p>
          <a:p>
            <a:r>
              <a:rPr lang="cs-CZ" smtClean="0"/>
              <a:t>šrafy – s vlastností „Poznámky“</a:t>
            </a:r>
            <a:br>
              <a:rPr lang="cs-CZ" smtClean="0"/>
            </a:br>
            <a:endParaRPr lang="cs-CZ" smtClean="0"/>
          </a:p>
          <a:p>
            <a:r>
              <a:rPr lang="cs-CZ" smtClean="0"/>
              <a:t>nespojité čáry – </a:t>
            </a:r>
            <a:r>
              <a:rPr lang="en-US" smtClean="0"/>
              <a:t>MSLTSCALE = 1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!!čáry nemají vlastnost „Poznámky“</a:t>
            </a:r>
            <a:endParaRPr lang="en-US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CCD3-CB3C-4E45-AC4E-377C57373104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39268" name="Picture 4" descr="poznamka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557338"/>
            <a:ext cx="9906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269" name="Picture 5" descr="poznamka_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565400"/>
            <a:ext cx="200025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Dva přístupy ke kreslení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94A2-5F5D-42FE-9E9D-CC03DD6415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7220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611560" y="1456966"/>
            <a:ext cx="3672408" cy="34930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Poznámkový</a:t>
            </a:r>
          </a:p>
          <a:p>
            <a:r>
              <a:rPr lang="cs-CZ" sz="2000" dirty="0" smtClean="0"/>
              <a:t>kreslím v modelu </a:t>
            </a:r>
          </a:p>
          <a:p>
            <a:r>
              <a:rPr lang="cs-CZ" sz="2000" dirty="0" smtClean="0">
                <a:solidFill>
                  <a:srgbClr val="C00000"/>
                </a:solidFill>
              </a:rPr>
              <a:t>tisknu z rozvržení</a:t>
            </a:r>
          </a:p>
          <a:p>
            <a:pPr lvl="1"/>
            <a:r>
              <a:rPr lang="cs-CZ" sz="1800" dirty="0" smtClean="0"/>
              <a:t>velikosti ve stylech zadávám jako na papíru</a:t>
            </a:r>
          </a:p>
          <a:p>
            <a:pPr lvl="1"/>
            <a:r>
              <a:rPr lang="cs-CZ" sz="1800" dirty="0" smtClean="0"/>
              <a:t>velikost popisů v modelu upravuji měřítkem poznámky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/>
          </a:p>
          <a:p>
            <a:pPr marL="365760" lvl="1" indent="0">
              <a:buNone/>
            </a:pPr>
            <a:endParaRPr lang="cs-CZ" sz="1800" dirty="0" smtClean="0"/>
          </a:p>
          <a:p>
            <a:r>
              <a:rPr lang="cs-CZ" sz="2000" dirty="0" smtClean="0"/>
              <a:t>mohu tisknout ve více měřítkách na jeden papír</a:t>
            </a:r>
          </a:p>
          <a:p>
            <a:endParaRPr lang="cs-CZ" sz="2000" dirty="0">
              <a:solidFill>
                <a:srgbClr val="C00000"/>
              </a:solidFill>
            </a:endParaRPr>
          </a:p>
          <a:p>
            <a:r>
              <a:rPr lang="cs-CZ" sz="2000" dirty="0" smtClean="0">
                <a:solidFill>
                  <a:srgbClr val="C00000"/>
                </a:solidFill>
              </a:rPr>
              <a:t>razítko a celkové popisy výkresu jsou v rozvržení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37221" name="Rectangle 5"/>
          <p:cNvSpPr>
            <a:spLocks noGrp="1" noChangeArrowheads="1"/>
          </p:cNvSpPr>
          <p:nvPr>
            <p:ph sz="quarter" idx="14"/>
          </p:nvPr>
        </p:nvSpPr>
        <p:spPr>
          <a:xfrm>
            <a:off x="4649096" y="1456966"/>
            <a:ext cx="3962907" cy="34930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Nepoznámkový</a:t>
            </a:r>
          </a:p>
          <a:p>
            <a:r>
              <a:rPr lang="cs-CZ" sz="2000" dirty="0" smtClean="0"/>
              <a:t>kreslím v modelu</a:t>
            </a:r>
          </a:p>
          <a:p>
            <a:r>
              <a:rPr lang="cs-CZ" sz="2000" dirty="0" smtClean="0">
                <a:solidFill>
                  <a:srgbClr val="C00000"/>
                </a:solidFill>
              </a:rPr>
              <a:t>tisknu z modelu</a:t>
            </a:r>
          </a:p>
          <a:p>
            <a:pPr lvl="1"/>
            <a:r>
              <a:rPr lang="cs-CZ" sz="1800" dirty="0" smtClean="0"/>
              <a:t>velikosti ve stylech popisů zadávám podle předpokládaného měřítka</a:t>
            </a:r>
          </a:p>
          <a:p>
            <a:pPr lvl="1"/>
            <a:r>
              <a:rPr lang="cs-CZ" sz="1800" dirty="0" smtClean="0"/>
              <a:t>velikosti popisů jsou poměrné vůči velikosti objektů</a:t>
            </a:r>
          </a:p>
          <a:p>
            <a:r>
              <a:rPr lang="cs-CZ" sz="2000" dirty="0" smtClean="0"/>
              <a:t>tisknu jen v jednom měřítku</a:t>
            </a:r>
          </a:p>
          <a:p>
            <a:r>
              <a:rPr lang="cs-CZ" sz="2000" dirty="0" smtClean="0">
                <a:solidFill>
                  <a:srgbClr val="C00000"/>
                </a:solidFill>
              </a:rPr>
              <a:t>razítko a celkové popisy výkresu jsou v modelu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37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7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37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37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37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37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137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37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37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137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 animBg="1"/>
      <p:bldP spid="137220" grpId="0" build="p" autoUpdateAnimBg="0"/>
      <p:bldP spid="13722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musím udělat, </a:t>
            </a:r>
            <a:br>
              <a:rPr lang="cs-CZ" dirty="0" smtClean="0"/>
            </a:br>
            <a:r>
              <a:rPr lang="cs-CZ" dirty="0" smtClean="0"/>
              <a:t>aby to fungovalo?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68726" y="1772816"/>
            <a:ext cx="8207730" cy="4752528"/>
          </a:xfrm>
        </p:spPr>
        <p:txBody>
          <a:bodyPr/>
          <a:lstStyle/>
          <a:p>
            <a:r>
              <a:rPr lang="cs-CZ" dirty="0" smtClean="0"/>
              <a:t>Nastavit (zkontrolovat) </a:t>
            </a:r>
            <a:r>
              <a:rPr lang="en-US" dirty="0" smtClean="0"/>
              <a:t>MSLTSCALE = 1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Nastavit měřítko poznámky podle toho, co vidím na monitoru (jak velké objekty kreslím).</a:t>
            </a:r>
          </a:p>
          <a:p>
            <a:r>
              <a:rPr lang="cs-CZ" dirty="0" smtClean="0"/>
              <a:t>Připravit poznámkové styly textů, kót a </a:t>
            </a:r>
            <a:r>
              <a:rPr lang="cs-CZ" dirty="0" err="1" smtClean="0"/>
              <a:t>multiodkazů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Správně vybrat typy čar</a:t>
            </a:r>
          </a:p>
          <a:p>
            <a:pPr lvl="1"/>
            <a:r>
              <a:rPr lang="cs-CZ" dirty="0" smtClean="0"/>
              <a:t>délky čáreček (typ čáry)</a:t>
            </a:r>
          </a:p>
          <a:p>
            <a:pPr lvl="1"/>
            <a:r>
              <a:rPr lang="cs-CZ" dirty="0" smtClean="0"/>
              <a:t>globální měřítko (cca 1)</a:t>
            </a:r>
          </a:p>
          <a:p>
            <a:pPr lvl="1"/>
            <a:r>
              <a:rPr lang="cs-CZ" dirty="0" smtClean="0"/>
              <a:t>zapnout „použít měřítko výkresového prostoru“</a:t>
            </a:r>
          </a:p>
          <a:p>
            <a:r>
              <a:rPr lang="cs-CZ" dirty="0" smtClean="0"/>
              <a:t>Tisknout z rozvržení a výřezům dát správná měřítka.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1571-3BD7-4773-AD93-F26776D30AF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43365" name="Picture 5" descr="typy_ca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368" y="3645024"/>
            <a:ext cx="3336925" cy="8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9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8" t="96197" r="10455" b="822"/>
          <a:stretch/>
        </p:blipFill>
        <p:spPr bwMode="auto">
          <a:xfrm>
            <a:off x="7250935" y="2708275"/>
            <a:ext cx="1212358" cy="293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nimBg="1"/>
      <p:bldP spid="14336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Shrnutí – co jednou udělat</a:t>
            </a: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Výkres, ve kterém připravím:</a:t>
            </a:r>
          </a:p>
          <a:p>
            <a:r>
              <a:rPr lang="cs-CZ" dirty="0" smtClean="0"/>
              <a:t>jednotky (pro délky i úhly)</a:t>
            </a:r>
          </a:p>
          <a:p>
            <a:r>
              <a:rPr lang="cs-CZ" dirty="0" smtClean="0"/>
              <a:t>hladiny</a:t>
            </a:r>
          </a:p>
          <a:p>
            <a:r>
              <a:rPr lang="cs-CZ" dirty="0" smtClean="0"/>
              <a:t>MSLTSCALE=1, zatáhnu často potřebné typy čar, nastavím globální měřítko cca 1</a:t>
            </a:r>
          </a:p>
          <a:p>
            <a:r>
              <a:rPr lang="cs-CZ" dirty="0" smtClean="0"/>
              <a:t>připravím poznámkové a nepoznámkové styly textů</a:t>
            </a:r>
          </a:p>
          <a:p>
            <a:r>
              <a:rPr lang="cs-CZ" dirty="0" smtClean="0"/>
              <a:t>připravím poznámkové styly kót pro typické situace (vnější, vnitřní, staničení...)</a:t>
            </a:r>
          </a:p>
          <a:p>
            <a:r>
              <a:rPr lang="cs-CZ" dirty="0" smtClean="0"/>
              <a:t>připravím typické styly </a:t>
            </a:r>
            <a:r>
              <a:rPr lang="cs-CZ" dirty="0" err="1" smtClean="0"/>
              <a:t>multiodkazů</a:t>
            </a:r>
            <a:endParaRPr lang="cs-CZ" dirty="0" smtClean="0"/>
          </a:p>
          <a:p>
            <a:r>
              <a:rPr lang="cs-CZ" dirty="0" smtClean="0"/>
              <a:t>(často používané bloky – lépe v samostatném souboru)</a:t>
            </a:r>
          </a:p>
          <a:p>
            <a:r>
              <a:rPr lang="cs-CZ" dirty="0" smtClean="0"/>
              <a:t>rozvržení pro typické formáty včetně výřezů s měřítky a rámečky (razítka) </a:t>
            </a:r>
          </a:p>
          <a:p>
            <a:pPr marL="0" indent="0">
              <a:buNone/>
            </a:pPr>
            <a:r>
              <a:rPr lang="cs-CZ" dirty="0" smtClean="0"/>
              <a:t>Tento výkres uložit jako </a:t>
            </a:r>
            <a:r>
              <a:rPr lang="cs-CZ" b="1" dirty="0" smtClean="0">
                <a:solidFill>
                  <a:srgbClr val="C00000"/>
                </a:solidFill>
              </a:rPr>
              <a:t>šablonu</a:t>
            </a:r>
            <a:r>
              <a:rPr lang="cs-CZ" dirty="0" smtClean="0"/>
              <a:t> (.</a:t>
            </a:r>
            <a:r>
              <a:rPr lang="cs-CZ" dirty="0" err="1" smtClean="0"/>
              <a:t>dwt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C9EB-817A-4AC5-80E8-2FEC3B959C4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Šablona – 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zakládání nového výkresu vybrat správnou.</a:t>
            </a:r>
          </a:p>
          <a:p>
            <a:r>
              <a:rPr lang="cs-CZ" smtClean="0"/>
              <a:t>Soubor s nastaveními uložit jako šablonu.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FC8D-4DF7-4A53-9414-5EB796A863D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1197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1605" y="2204865"/>
            <a:ext cx="6790895" cy="457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03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068" y="1731987"/>
            <a:ext cx="35433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Nastavení jednotek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Příkaz JEDNOTKY </a:t>
            </a:r>
            <a:br>
              <a:rPr lang="cs-CZ" dirty="0" smtClean="0"/>
            </a:br>
            <a:r>
              <a:rPr lang="cs-CZ" dirty="0" smtClean="0"/>
              <a:t>(Nabídka aplikace / Kreslící pomůcky)</a:t>
            </a:r>
          </a:p>
          <a:p>
            <a:r>
              <a:rPr lang="cs-CZ" dirty="0" smtClean="0"/>
              <a:t>délky </a:t>
            </a:r>
          </a:p>
          <a:p>
            <a:pPr lvl="1"/>
            <a:r>
              <a:rPr lang="cs-CZ" dirty="0" smtClean="0"/>
              <a:t>typ</a:t>
            </a:r>
          </a:p>
          <a:p>
            <a:pPr lvl="1"/>
            <a:r>
              <a:rPr lang="cs-CZ" dirty="0" smtClean="0"/>
              <a:t>přesnost</a:t>
            </a:r>
          </a:p>
          <a:p>
            <a:r>
              <a:rPr lang="cs-CZ" dirty="0" smtClean="0"/>
              <a:t>úhly</a:t>
            </a:r>
          </a:p>
          <a:p>
            <a:pPr lvl="1"/>
            <a:r>
              <a:rPr lang="cs-CZ" dirty="0" smtClean="0"/>
              <a:t>stupně, grady, radiány</a:t>
            </a:r>
          </a:p>
          <a:p>
            <a:pPr lvl="1"/>
            <a:r>
              <a:rPr lang="cs-CZ" dirty="0" smtClean="0"/>
              <a:t>směr měření</a:t>
            </a:r>
          </a:p>
          <a:p>
            <a:pPr lvl="1"/>
            <a:r>
              <a:rPr lang="cs-CZ" dirty="0" smtClean="0"/>
              <a:t>přesnost</a:t>
            </a:r>
          </a:p>
          <a:p>
            <a:pPr lvl="1"/>
            <a:r>
              <a:rPr lang="cs-CZ" dirty="0" smtClean="0"/>
              <a:t>umístění směru nuly</a:t>
            </a:r>
          </a:p>
          <a:p>
            <a:r>
              <a:rPr lang="cs-CZ" dirty="0" smtClean="0"/>
              <a:t>jednotky pro vkládané </a:t>
            </a:r>
            <a:br>
              <a:rPr lang="cs-CZ" dirty="0" smtClean="0"/>
            </a:br>
            <a:r>
              <a:rPr lang="cs-CZ" dirty="0" smtClean="0"/>
              <a:t>objekty </a:t>
            </a:r>
            <a:br>
              <a:rPr lang="cs-CZ" dirty="0" smtClean="0"/>
            </a:br>
            <a:r>
              <a:rPr lang="cs-CZ" dirty="0" smtClean="0"/>
              <a:t>(bloky, externí reference)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Pozn.: </a:t>
            </a:r>
            <a:r>
              <a:rPr lang="cs-CZ" dirty="0" err="1" smtClean="0"/>
              <a:t>AutoCAD</a:t>
            </a:r>
            <a:r>
              <a:rPr lang="cs-CZ" dirty="0" smtClean="0"/>
              <a:t> nemá jednotky výkresu.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FC8D-4DF7-4A53-9414-5EB796A863D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10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4346401"/>
            <a:ext cx="242887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V="1">
            <a:off x="6156176" y="4958471"/>
            <a:ext cx="494594" cy="5587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4036429" y="3861048"/>
            <a:ext cx="1039627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8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Jednotky a vkládané objekty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Jednotky jsou na dvou místech</a:t>
            </a:r>
          </a:p>
          <a:p>
            <a:pPr lvl="1"/>
            <a:r>
              <a:rPr lang="cs-CZ" smtClean="0"/>
              <a:t>v možnostech AutoCADu (součást profilu)</a:t>
            </a:r>
          </a:p>
          <a:p>
            <a:pPr lvl="1"/>
            <a:r>
              <a:rPr lang="cs-CZ" smtClean="0"/>
              <a:t>příkaz JEDNOTKY (pro jeden výkres)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FC8D-4DF7-4A53-9414-5EB796A863D6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8" name="Skupina 17"/>
          <p:cNvGrpSpPr/>
          <p:nvPr/>
        </p:nvGrpSpPr>
        <p:grpSpPr>
          <a:xfrm>
            <a:off x="-26894" y="2447975"/>
            <a:ext cx="9151398" cy="3824175"/>
            <a:chOff x="17994" y="2169493"/>
            <a:chExt cx="9151398" cy="3824175"/>
          </a:xfrm>
        </p:grpSpPr>
        <p:grpSp>
          <p:nvGrpSpPr>
            <p:cNvPr id="17" name="Skupina 16"/>
            <p:cNvGrpSpPr/>
            <p:nvPr/>
          </p:nvGrpSpPr>
          <p:grpSpPr>
            <a:xfrm>
              <a:off x="17994" y="2180991"/>
              <a:ext cx="9151398" cy="3812677"/>
              <a:chOff x="17994" y="2180991"/>
              <a:chExt cx="9151398" cy="3812677"/>
            </a:xfrm>
          </p:grpSpPr>
          <p:sp>
            <p:nvSpPr>
              <p:cNvPr id="6" name="Obdélník s odříznutým a zakulaceným jedním rohem 5"/>
              <p:cNvSpPr/>
              <p:nvPr/>
            </p:nvSpPr>
            <p:spPr>
              <a:xfrm>
                <a:off x="6598254" y="3897052"/>
                <a:ext cx="1692188" cy="1269657"/>
              </a:xfrm>
              <a:prstGeom prst="snip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b="1" dirty="0" smtClean="0"/>
                  <a:t>výkres</a:t>
                </a:r>
                <a:endParaRPr lang="cs-CZ" b="1" dirty="0"/>
              </a:p>
            </p:txBody>
          </p:sp>
          <p:sp>
            <p:nvSpPr>
              <p:cNvPr id="7" name="Popisek se šipkou doprava 6"/>
              <p:cNvSpPr/>
              <p:nvPr/>
            </p:nvSpPr>
            <p:spPr>
              <a:xfrm>
                <a:off x="575556" y="3811800"/>
                <a:ext cx="2808312" cy="1440160"/>
              </a:xfrm>
              <a:prstGeom prst="rightArrowCallout">
                <a:avLst>
                  <a:gd name="adj1" fmla="val 23877"/>
                  <a:gd name="adj2" fmla="val 25000"/>
                  <a:gd name="adj3" fmla="val 33428"/>
                  <a:gd name="adj4" fmla="val 79160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b="1" dirty="0" smtClean="0"/>
                  <a:t>vkládaný objekt (reference, blok)</a:t>
                </a:r>
                <a:endParaRPr lang="cs-CZ" b="1" dirty="0"/>
              </a:p>
            </p:txBody>
          </p:sp>
          <p:sp>
            <p:nvSpPr>
              <p:cNvPr id="8" name="Svislý svitek 7"/>
              <p:cNvSpPr/>
              <p:nvPr/>
            </p:nvSpPr>
            <p:spPr>
              <a:xfrm>
                <a:off x="3203848" y="3302986"/>
                <a:ext cx="3156270" cy="2366646"/>
              </a:xfrm>
              <a:prstGeom prst="verticalScroll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AutoCAD</a:t>
                </a:r>
                <a: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/>
                </a:r>
                <a:b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(možnosti)</a:t>
                </a:r>
                <a:b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endParaRPr lang="cs-CZ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zdrojové jednotky</a:t>
                </a:r>
                <a:b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mm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cílové jednotky</a:t>
                </a:r>
                <a:b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r>
                  <a:rPr lang="cs-CZ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mm</a:t>
                </a:r>
                <a:endParaRPr lang="cs-CZ" b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0" name="Popisek se šipkou nahoru 9"/>
              <p:cNvSpPr/>
              <p:nvPr/>
            </p:nvSpPr>
            <p:spPr>
              <a:xfrm>
                <a:off x="575556" y="5340779"/>
                <a:ext cx="2196244" cy="648072"/>
              </a:xfrm>
              <a:prstGeom prst="upArrow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b="1" dirty="0" smtClean="0">
                    <a:solidFill>
                      <a:srgbClr val="00B050"/>
                    </a:solidFill>
                  </a:rPr>
                  <a:t>bez jednotek</a:t>
                </a:r>
                <a:endParaRPr lang="cs-CZ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1" name="Popisek se šipkou nahoru 10"/>
              <p:cNvSpPr/>
              <p:nvPr/>
            </p:nvSpPr>
            <p:spPr>
              <a:xfrm>
                <a:off x="6346226" y="5345596"/>
                <a:ext cx="2196244" cy="648072"/>
              </a:xfrm>
              <a:prstGeom prst="upArrow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b="1" dirty="0">
                    <a:solidFill>
                      <a:srgbClr val="00B050"/>
                    </a:solidFill>
                  </a:rPr>
                  <a:t>bez jednotek</a:t>
                </a:r>
              </a:p>
            </p:txBody>
          </p:sp>
          <p:sp>
            <p:nvSpPr>
              <p:cNvPr id="12" name="Popisek se šipkou dolů 11"/>
              <p:cNvSpPr/>
              <p:nvPr/>
            </p:nvSpPr>
            <p:spPr>
              <a:xfrm>
                <a:off x="575556" y="2996952"/>
                <a:ext cx="2196244" cy="612068"/>
              </a:xfrm>
              <a:prstGeom prst="downArrow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b="1" dirty="0" smtClean="0">
                    <a:solidFill>
                      <a:srgbClr val="00B050"/>
                    </a:solidFill>
                  </a:rPr>
                  <a:t>m</a:t>
                </a:r>
                <a:endParaRPr lang="cs-CZ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3" name="Popisek se šipkou dolů 12"/>
              <p:cNvSpPr/>
              <p:nvPr/>
            </p:nvSpPr>
            <p:spPr>
              <a:xfrm>
                <a:off x="6360118" y="2996952"/>
                <a:ext cx="2196244" cy="612068"/>
              </a:xfrm>
              <a:prstGeom prst="downArrow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b="1" dirty="0" smtClean="0">
                    <a:solidFill>
                      <a:srgbClr val="00B050"/>
                    </a:solidFill>
                  </a:rPr>
                  <a:t>mm</a:t>
                </a:r>
                <a:endParaRPr lang="cs-CZ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 rot="16200000">
                <a:off x="-1381683" y="3580668"/>
                <a:ext cx="31686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jednotky měřítka pro vložení</a:t>
                </a:r>
                <a:endParaRPr lang="cs-CZ" dirty="0"/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 rot="5400000" flipH="1">
                <a:off x="7261884" y="3988032"/>
                <a:ext cx="31686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jednotky měřítka pro vložení</a:t>
                </a:r>
                <a:endParaRPr lang="cs-CZ" dirty="0"/>
              </a:p>
            </p:txBody>
          </p:sp>
        </p:grpSp>
        <p:sp>
          <p:nvSpPr>
            <p:cNvPr id="16" name="Výbuch 1 15"/>
            <p:cNvSpPr/>
            <p:nvPr/>
          </p:nvSpPr>
          <p:spPr>
            <a:xfrm>
              <a:off x="3196720" y="2169493"/>
              <a:ext cx="2765362" cy="1368152"/>
            </a:xfrm>
            <a:prstGeom prst="irregularSeal1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cs-CZ" sz="1600" dirty="0" smtClean="0">
                  <a:solidFill>
                    <a:srgbClr val="00B050"/>
                  </a:solidFill>
                </a:rPr>
                <a:t>jen </a:t>
              </a:r>
              <a:r>
                <a:rPr lang="cs-CZ" sz="1600" dirty="0">
                  <a:solidFill>
                    <a:srgbClr val="00B050"/>
                  </a:solidFill>
                </a:rPr>
                <a:t>když je vkládaný objekt </a:t>
              </a:r>
              <a:endParaRPr lang="cs-CZ" sz="1600" dirty="0" smtClean="0">
                <a:solidFill>
                  <a:srgbClr val="00B050"/>
                </a:solidFill>
              </a:endParaRPr>
            </a:p>
            <a:p>
              <a:pPr algn="ctr"/>
              <a:r>
                <a:rPr lang="cs-CZ" sz="1600" dirty="0" smtClean="0">
                  <a:solidFill>
                    <a:srgbClr val="00B050"/>
                  </a:solidFill>
                </a:rPr>
                <a:t>bez </a:t>
              </a:r>
              <a:r>
                <a:rPr lang="cs-CZ" sz="1600" dirty="0">
                  <a:solidFill>
                    <a:srgbClr val="00B050"/>
                  </a:solidFill>
                </a:rPr>
                <a:t>jednotek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005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Hladiny, vlastnosti</a:t>
            </a: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vlastnosti objektů (obecné, geometrické)</a:t>
            </a:r>
          </a:p>
          <a:p>
            <a:r>
              <a:rPr lang="cs-CZ" smtClean="0"/>
              <a:t>hladiny (vrstvy) – práce s hladinami, hladinové vlastnosti</a:t>
            </a:r>
            <a:endParaRPr lang="en-US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8309-24A8-44C3-916A-1689F41894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Geometrické vlastnosti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podle typu objektu (úsečka, kružnice, text...)</a:t>
            </a:r>
          </a:p>
          <a:p>
            <a:pPr lvl="1"/>
            <a:r>
              <a:rPr lang="cs-CZ" dirty="0" smtClean="0"/>
              <a:t>poloha</a:t>
            </a:r>
          </a:p>
          <a:p>
            <a:pPr lvl="2"/>
            <a:r>
              <a:rPr lang="cs-CZ" dirty="0" smtClean="0"/>
              <a:t>úsečka – souřadnice konců</a:t>
            </a:r>
          </a:p>
          <a:p>
            <a:pPr lvl="2"/>
            <a:r>
              <a:rPr lang="cs-CZ" dirty="0" smtClean="0"/>
              <a:t>kružnice – střed</a:t>
            </a:r>
          </a:p>
          <a:p>
            <a:pPr lvl="2"/>
            <a:r>
              <a:rPr lang="cs-CZ" dirty="0" smtClean="0"/>
              <a:t>text – vkládací bod</a:t>
            </a:r>
          </a:p>
          <a:p>
            <a:pPr lvl="1"/>
            <a:r>
              <a:rPr lang="cs-CZ" dirty="0" smtClean="0"/>
              <a:t>rozměrové (a další) vlastnosti</a:t>
            </a:r>
          </a:p>
          <a:p>
            <a:pPr lvl="2"/>
            <a:r>
              <a:rPr lang="cs-CZ" dirty="0" smtClean="0"/>
              <a:t>kružnice – poloměr, průměr, obvod, plocha…</a:t>
            </a:r>
          </a:p>
          <a:p>
            <a:pPr lvl="2"/>
            <a:r>
              <a:rPr lang="cs-CZ" dirty="0" smtClean="0"/>
              <a:t>text – velikost, způsob zarovnání...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Lze je použít pro změnu objektů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!! panel VLASTNOSTI mít stále na ploše!!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A90E-1F2E-4347-9EC1-2F93FBA10B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Obecné vlastnosti</a:t>
            </a: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všechny objekty</a:t>
            </a:r>
          </a:p>
          <a:p>
            <a:pPr lvl="1"/>
            <a:r>
              <a:rPr lang="cs-CZ" dirty="0" smtClean="0"/>
              <a:t>barva</a:t>
            </a:r>
          </a:p>
          <a:p>
            <a:pPr lvl="1"/>
            <a:r>
              <a:rPr lang="cs-CZ" dirty="0" smtClean="0"/>
              <a:t>příslušnost k hladině</a:t>
            </a:r>
          </a:p>
          <a:p>
            <a:pPr lvl="1"/>
            <a:r>
              <a:rPr lang="cs-CZ" dirty="0" smtClean="0"/>
              <a:t>typ a měřítko čáry</a:t>
            </a:r>
          </a:p>
          <a:p>
            <a:pPr lvl="1"/>
            <a:r>
              <a:rPr lang="cs-CZ" dirty="0" smtClean="0"/>
              <a:t>tloušťka čáry</a:t>
            </a:r>
          </a:p>
          <a:p>
            <a:pPr lvl="1"/>
            <a:r>
              <a:rPr lang="cs-CZ" dirty="0" smtClean="0"/>
              <a:t>(styl vykreslování)</a:t>
            </a:r>
          </a:p>
          <a:p>
            <a:r>
              <a:rPr lang="cs-CZ" dirty="0" smtClean="0"/>
              <a:t>Nastavení obecných vlastností</a:t>
            </a:r>
          </a:p>
          <a:p>
            <a:pPr lvl="1"/>
            <a:r>
              <a:rPr lang="cs-CZ" dirty="0" smtClean="0"/>
              <a:t>individuálně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podle hladiny </a:t>
            </a:r>
            <a:r>
              <a:rPr lang="cs-CZ" dirty="0" smtClean="0"/>
              <a:t>(barva, typ a tloušťka čáry)</a:t>
            </a:r>
          </a:p>
          <a:p>
            <a:pPr lvl="1"/>
            <a:r>
              <a:rPr lang="cs-CZ" dirty="0" smtClean="0"/>
              <a:t>(podle bloku)</a:t>
            </a:r>
          </a:p>
          <a:p>
            <a:r>
              <a:rPr lang="cs-CZ" dirty="0" smtClean="0"/>
              <a:t>Lze podle nich vybírat, lze je hromadně měnit.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539-7B43-4CCA-B081-64022E3566E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Hladiny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hladiny = vrstvy</a:t>
            </a:r>
          </a:p>
          <a:p>
            <a:pPr lvl="1"/>
            <a:r>
              <a:rPr lang="cs-CZ" dirty="0" smtClean="0"/>
              <a:t>jedna aktuální</a:t>
            </a:r>
          </a:p>
          <a:p>
            <a:r>
              <a:rPr lang="cs-CZ" dirty="0" smtClean="0"/>
              <a:t>obecné vlastnosti</a:t>
            </a:r>
          </a:p>
          <a:p>
            <a:pPr lvl="1"/>
            <a:r>
              <a:rPr lang="cs-CZ" dirty="0" smtClean="0"/>
              <a:t>barva</a:t>
            </a:r>
          </a:p>
          <a:p>
            <a:pPr lvl="1"/>
            <a:r>
              <a:rPr lang="cs-CZ" dirty="0" smtClean="0"/>
              <a:t>typ čáry </a:t>
            </a:r>
            <a:r>
              <a:rPr lang="cs-CZ" dirty="0"/>
              <a:t>(!!ne měřítko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tloušťka čáry </a:t>
            </a:r>
          </a:p>
          <a:p>
            <a:pPr lvl="1"/>
            <a:r>
              <a:rPr lang="cs-CZ" dirty="0" smtClean="0"/>
              <a:t>styl vykreslování </a:t>
            </a:r>
          </a:p>
          <a:p>
            <a:pPr lvl="1"/>
            <a:r>
              <a:rPr lang="cs-CZ" dirty="0" smtClean="0"/>
              <a:t>průhlednost</a:t>
            </a:r>
          </a:p>
          <a:p>
            <a:r>
              <a:rPr lang="cs-CZ" dirty="0" smtClean="0"/>
              <a:t>„hladinové“ vlastnosti</a:t>
            </a:r>
          </a:p>
          <a:p>
            <a:pPr lvl="1"/>
            <a:r>
              <a:rPr lang="cs-CZ" dirty="0" smtClean="0"/>
              <a:t>nevidím/vidím (</a:t>
            </a:r>
            <a:r>
              <a:rPr lang="cs-CZ" dirty="0" err="1" smtClean="0"/>
              <a:t>off</a:t>
            </a:r>
            <a:r>
              <a:rPr lang="cs-CZ" dirty="0" smtClean="0"/>
              <a:t>/on)</a:t>
            </a:r>
            <a:endParaRPr lang="cs-CZ" dirty="0" smtClean="0">
              <a:sym typeface="Wingdings" pitchFamily="2" charset="2"/>
            </a:endParaRPr>
          </a:p>
          <a:p>
            <a:pPr lvl="1"/>
            <a:r>
              <a:rPr lang="cs-CZ" dirty="0" smtClean="0"/>
              <a:t>zmrazená/rozmrazená (v modelu, ve výřezu)</a:t>
            </a:r>
          </a:p>
          <a:p>
            <a:pPr lvl="1"/>
            <a:r>
              <a:rPr lang="cs-CZ" dirty="0" smtClean="0"/>
              <a:t>zamčená/odemčená</a:t>
            </a:r>
          </a:p>
          <a:p>
            <a:pPr lvl="1"/>
            <a:r>
              <a:rPr lang="cs-CZ" dirty="0" smtClean="0"/>
              <a:t>tisknutelná/netisknutelná</a:t>
            </a:r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E17A-EE3D-447E-8C29-5642A16A336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1197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38648" y="2850752"/>
            <a:ext cx="2530840" cy="1664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19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769068"/>
            <a:ext cx="5431768" cy="1880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2691</TotalTime>
  <Words>1328</Words>
  <Application>Microsoft Office PowerPoint</Application>
  <PresentationFormat>Předvádění na obrazovce (4:3)</PresentationFormat>
  <Paragraphs>303</Paragraphs>
  <Slides>23</Slides>
  <Notes>11</Notes>
  <HiddenSlides>0</HiddenSlides>
  <MMClips>0</MMClips>
  <ScaleCrop>false</ScaleCrop>
  <HeadingPairs>
    <vt:vector size="10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  <vt:variant>
        <vt:lpstr>Vlastní prezentace</vt:lpstr>
      </vt:variant>
      <vt:variant>
        <vt:i4>4</vt:i4>
      </vt:variant>
    </vt:vector>
  </HeadingPairs>
  <TitlesOfParts>
    <vt:vector size="36" baseType="lpstr">
      <vt:lpstr>Arial</vt:lpstr>
      <vt:lpstr>Calibri</vt:lpstr>
      <vt:lpstr>Century Gothic</vt:lpstr>
      <vt:lpstr>Symbol</vt:lpstr>
      <vt:lpstr>Verdana</vt:lpstr>
      <vt:lpstr>Wingdings</vt:lpstr>
      <vt:lpstr>Wingdings 2</vt:lpstr>
      <vt:lpstr>Austin</vt:lpstr>
      <vt:lpstr>Rovnice</vt:lpstr>
      <vt:lpstr>Usnadnění kreslení</vt:lpstr>
      <vt:lpstr>Šablona</vt:lpstr>
      <vt:lpstr>Šablona – použití</vt:lpstr>
      <vt:lpstr>Nastavení jednotek</vt:lpstr>
      <vt:lpstr>Jednotky a vkládané objekty</vt:lpstr>
      <vt:lpstr>Hladiny, vlastnosti</vt:lpstr>
      <vt:lpstr>Geometrické vlastnosti</vt:lpstr>
      <vt:lpstr>Obecné vlastnosti</vt:lpstr>
      <vt:lpstr>Hladiny</vt:lpstr>
      <vt:lpstr>Vlastní čáry a šrafy</vt:lpstr>
      <vt:lpstr>Vlastní čáry</vt:lpstr>
      <vt:lpstr>Čáry složené z čárek a teček</vt:lpstr>
      <vt:lpstr>Čáry obsahující text</vt:lpstr>
      <vt:lpstr>Čáry obsahující tvary</vt:lpstr>
      <vt:lpstr>Čára s tvarem</vt:lpstr>
      <vt:lpstr>Vlastní šrafy</vt:lpstr>
      <vt:lpstr>Popis čar ve šrafě</vt:lpstr>
      <vt:lpstr>Příklad vlastní šrafy</vt:lpstr>
      <vt:lpstr>Poznámky, měřítko, tisky</vt:lpstr>
      <vt:lpstr>Poznámkové objekty</vt:lpstr>
      <vt:lpstr>Dva přístupy ke kreslení</vt:lpstr>
      <vt:lpstr>Co musím udělat,  aby to fungovalo?</vt:lpstr>
      <vt:lpstr>Shrnutí – co jednou udělat</vt:lpstr>
      <vt:lpstr>první body, souř. systémy, ovládání</vt:lpstr>
      <vt:lpstr>druhá možnost, šablona</vt:lpstr>
      <vt:lpstr>třetí – vlastní čáry, šrafy</vt:lpstr>
      <vt:lpstr>čtvrtá – bloky, ext. reference</vt:lpstr>
    </vt:vector>
  </TitlesOfParts>
  <Company>ÚI PEF MENDELU v Brně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BU51</dc:title>
  <dc:creator>Helena Novotná</dc:creator>
  <cp:lastModifiedBy>Helena Novotná</cp:lastModifiedBy>
  <cp:revision>191</cp:revision>
  <cp:lastPrinted>2015-11-18T12:16:49Z</cp:lastPrinted>
  <dcterms:created xsi:type="dcterms:W3CDTF">2013-09-03T12:14:22Z</dcterms:created>
  <dcterms:modified xsi:type="dcterms:W3CDTF">2016-02-26T09:07:00Z</dcterms:modified>
</cp:coreProperties>
</file>