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</p:sldIdLst>
  <p:sldSz cx="9144000" cy="6858000" type="screen4x3"/>
  <p:notesSz cx="6794500" cy="9931400"/>
  <p:custShowLst>
    <p:custShow name="první body, souř. systémy, ovládání" id="0">
      <p:sldLst/>
    </p:custShow>
    <p:custShow name="druhá možnost, šablona" id="1">
      <p:sldLst/>
    </p:custShow>
    <p:custShow name="třetí – vlastní čáry, šrafy" id="2">
      <p:sldLst/>
    </p:custShow>
    <p:custShow name="čtvrtá – bloky, ext. reference" id="3">
      <p:sldLst/>
    </p:custShow>
    <p:custShow name="pátá" id="4">
      <p:sldLst/>
    </p:custShow>
    <p:custShow name="šestá" id="5">
      <p:sldLst/>
    </p:custShow>
    <p:custShow name="sedmá" id="6">
      <p:sldLst/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C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71" autoAdjust="0"/>
    <p:restoredTop sz="94180" autoAdjust="0"/>
  </p:normalViewPr>
  <p:slideViewPr>
    <p:cSldViewPr>
      <p:cViewPr varScale="1">
        <p:scale>
          <a:sx n="121" d="100"/>
          <a:sy n="121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36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0EA-DC9E-41C3-8871-FD04FA36161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29C4-433F-499F-870A-0B34B49B54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758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2E81-05F1-4F55-803E-4A04BF1B7B3A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803-63C6-4CEB-A28B-8C1AEAF0AF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03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4320F-3817-473D-93D2-1E30BF0994A7}" type="slidenum">
              <a:rPr lang="en-US"/>
              <a:pPr/>
              <a:t>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478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21828-A856-4139-8C3F-86E76C36109F}" type="slidenum">
              <a:rPr lang="en-US"/>
              <a:pPr/>
              <a:t>5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12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CA876-25AF-4AFA-9B8D-559340A68C6B}" type="slidenum">
              <a:rPr lang="en-US"/>
              <a:pPr/>
              <a:t>8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19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BA94B-AB18-434D-8015-68C53FBDEDB8}" type="slidenum">
              <a:rPr lang="en-US"/>
              <a:pPr/>
              <a:t>9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52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11125"/>
            <a:ext cx="8496300" cy="835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387850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07950" y="6453188"/>
            <a:ext cx="6821488" cy="3397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415088" y="6453188"/>
            <a:ext cx="2620962" cy="339725"/>
          </a:xfrm>
        </p:spPr>
        <p:txBody>
          <a:bodyPr/>
          <a:lstStyle>
            <a:lvl1pPr>
              <a:defRPr/>
            </a:lvl1pPr>
          </a:lstStyle>
          <a:p>
            <a:fld id="{D44A27A5-CA25-4782-A9CD-4D9A1D4F92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886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26" y="522514"/>
            <a:ext cx="8207730" cy="746247"/>
          </a:xfrm>
        </p:spPr>
        <p:txBody>
          <a:bodyPr anchor="t"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726" y="1268760"/>
            <a:ext cx="8207730" cy="5112569"/>
          </a:xfrm>
        </p:spPr>
        <p:txBody>
          <a:bodyPr/>
          <a:lstStyle>
            <a:lvl1pPr marL="265113" indent="-265113">
              <a:defRPr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pt-BR" smtClean="0"/>
              <a:t>Systémy CAD, Helena Novotná, jaro 2016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06B0-A6E3-41AE-84D8-B0F603C4F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0"/>
            <a:ext cx="3899190" cy="60735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5" y="0"/>
            <a:ext cx="3739847" cy="5283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514" y="620688"/>
            <a:ext cx="8111489" cy="817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154803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9877" y="97190"/>
            <a:ext cx="3107327" cy="384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t-BR" smtClean="0"/>
              <a:t>Systémy CAD, Helena Novotná, jaro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16632"/>
            <a:ext cx="42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fld id="{F10206B0-A6E3-41AE-84D8-B0F603C4F12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9388" indent="-1793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tabLst/>
        <a:defRPr sz="24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Tisky</a:t>
            </a:r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parametry tisku</a:t>
            </a:r>
          </a:p>
          <a:p>
            <a:r>
              <a:rPr lang="cs-CZ" smtClean="0"/>
              <a:t>tisk z modelu</a:t>
            </a:r>
          </a:p>
          <a:p>
            <a:r>
              <a:rPr lang="cs-CZ" smtClean="0"/>
              <a:t>tisk z rozvržení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tisknout</a:t>
            </a:r>
            <a:endParaRPr 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idx="1"/>
          </p:nvPr>
        </p:nvSpPr>
        <p:spPr>
          <a:xfrm>
            <a:off x="468726" y="1268760"/>
            <a:ext cx="4180370" cy="5112569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Z rozvržení</a:t>
            </a:r>
          </a:p>
          <a:p>
            <a:r>
              <a:rPr lang="cs-CZ" sz="1800" dirty="0" smtClean="0"/>
              <a:t>připravím výkres</a:t>
            </a:r>
          </a:p>
          <a:p>
            <a:r>
              <a:rPr lang="cs-CZ" sz="1800" dirty="0" smtClean="0"/>
              <a:t>přepnu do </a:t>
            </a:r>
            <a:r>
              <a:rPr lang="cs-CZ" sz="1800" dirty="0" smtClean="0">
                <a:solidFill>
                  <a:srgbClr val="C00000"/>
                </a:solidFill>
              </a:rPr>
              <a:t>rozvržení</a:t>
            </a:r>
          </a:p>
          <a:p>
            <a:pPr lvl="1"/>
            <a:r>
              <a:rPr lang="cs-CZ" sz="1800" dirty="0" smtClean="0"/>
              <a:t>nastavím parametry stránky (tiskárnu, formát papíru...)</a:t>
            </a:r>
          </a:p>
          <a:p>
            <a:pPr lvl="1"/>
            <a:r>
              <a:rPr lang="cs-CZ" sz="1800" dirty="0" smtClean="0"/>
              <a:t>nachystám výřez(y), </a:t>
            </a:r>
            <a:br>
              <a:rPr lang="cs-CZ" sz="1800" dirty="0" smtClean="0"/>
            </a:br>
            <a:r>
              <a:rPr lang="cs-CZ" sz="1800" dirty="0" smtClean="0"/>
              <a:t>dám jim měřítka, </a:t>
            </a:r>
            <a:br>
              <a:rPr lang="cs-CZ" sz="1800" dirty="0" smtClean="0"/>
            </a:br>
            <a:r>
              <a:rPr lang="cs-CZ" sz="1800" dirty="0" smtClean="0"/>
              <a:t>upravím viditelnost hladin</a:t>
            </a:r>
          </a:p>
          <a:p>
            <a:pPr lvl="1"/>
            <a:r>
              <a:rPr lang="cs-CZ" sz="1800" dirty="0" smtClean="0"/>
              <a:t>přidám razítko, popisy, rámeček</a:t>
            </a:r>
          </a:p>
          <a:p>
            <a:r>
              <a:rPr lang="cs-CZ" sz="1800" dirty="0" smtClean="0"/>
              <a:t>tisknu</a:t>
            </a:r>
            <a:endParaRPr lang="en-US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68B2-2167-45F5-8E65-F06D23EEBD6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9992" y="1309518"/>
            <a:ext cx="4644009" cy="4497557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Z modelu</a:t>
            </a:r>
          </a:p>
          <a:p>
            <a:r>
              <a:rPr lang="cs-CZ" sz="1800" dirty="0" smtClean="0"/>
              <a:t>připravím výkres</a:t>
            </a:r>
          </a:p>
          <a:p>
            <a:r>
              <a:rPr lang="cs-CZ" sz="1800" dirty="0" smtClean="0"/>
              <a:t>v modelu mám nakreslené rámečky, razítko...</a:t>
            </a:r>
          </a:p>
          <a:p>
            <a:r>
              <a:rPr lang="cs-CZ" sz="1800" dirty="0" smtClean="0"/>
              <a:t>Soubor/Tisk</a:t>
            </a:r>
          </a:p>
          <a:p>
            <a:pPr lvl="1"/>
            <a:r>
              <a:rPr lang="cs-CZ" sz="1800" dirty="0" smtClean="0"/>
              <a:t>nastavím parametry tisku (stránky) </a:t>
            </a:r>
            <a:br>
              <a:rPr lang="cs-CZ" sz="1800" dirty="0" smtClean="0"/>
            </a:br>
            <a:r>
              <a:rPr lang="cs-CZ" sz="1800" dirty="0" smtClean="0"/>
              <a:t>!!včetně měřítka!!</a:t>
            </a:r>
          </a:p>
          <a:p>
            <a:r>
              <a:rPr lang="cs-CZ" sz="1800" dirty="0" smtClean="0"/>
              <a:t>tisknu</a:t>
            </a:r>
            <a:endParaRPr lang="en-US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56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56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156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56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nimBg="1"/>
      <p:bldP spid="156676" grpId="0" build="p" autoUpdateAnimBg="0"/>
      <p:bldP spid="15667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Karty Rozvržení a Výstup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založení nového rozvržení</a:t>
            </a:r>
          </a:p>
          <a:p>
            <a:r>
              <a:rPr lang="cs-CZ" smtClean="0"/>
              <a:t>správce nastavení stránky</a:t>
            </a:r>
          </a:p>
          <a:p>
            <a:r>
              <a:rPr lang="cs-CZ" smtClean="0"/>
              <a:t>práce s výřezy</a:t>
            </a:r>
          </a:p>
          <a:p>
            <a:pPr lvl="1"/>
            <a:r>
              <a:rPr lang="cs-CZ" smtClean="0"/>
              <a:t>tvar</a:t>
            </a:r>
          </a:p>
          <a:p>
            <a:pPr lvl="1"/>
            <a:r>
              <a:rPr lang="cs-CZ" smtClean="0"/>
              <a:t>pojmenované rozložení výřezů</a:t>
            </a:r>
          </a:p>
          <a:p>
            <a:pPr lvl="1"/>
            <a:r>
              <a:rPr lang="cs-CZ" smtClean="0"/>
              <a:t>uzamčení výřezu</a:t>
            </a:r>
          </a:p>
          <a:p>
            <a:r>
              <a:rPr lang="cs-CZ" smtClean="0"/>
              <a:t>náhled</a:t>
            </a:r>
          </a:p>
          <a:p>
            <a:r>
              <a:rPr lang="cs-CZ" smtClean="0"/>
              <a:t>vykreslení</a:t>
            </a:r>
          </a:p>
          <a:p>
            <a:r>
              <a:rPr lang="cs-CZ" smtClean="0"/>
              <a:t>dávkové vykreslení</a:t>
            </a:r>
          </a:p>
          <a:p>
            <a:r>
              <a:rPr lang="cs-CZ" smtClean="0"/>
              <a:t>Najdu také v kontextu nad záložkou pohledu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40621"/>
            <a:ext cx="29527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21" y="3787536"/>
            <a:ext cx="3324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73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Výřezy v rozvržení</a:t>
            </a:r>
            <a:endParaRPr lang="cs-CZ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pravidelné rozmístění nebo volně</a:t>
            </a:r>
          </a:p>
          <a:p>
            <a:pPr lvl="1"/>
            <a:r>
              <a:rPr lang="cs-CZ" dirty="0" smtClean="0"/>
              <a:t>tvar obdélník, polygon, podle křivky</a:t>
            </a:r>
          </a:p>
          <a:p>
            <a:pPr lvl="1"/>
            <a:r>
              <a:rPr lang="cs-CZ" dirty="0" smtClean="0"/>
              <a:t>v každém výřezu samostatný pohled, zoom…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vypnutí hladiny </a:t>
            </a:r>
            <a:r>
              <a:rPr lang="cs-CZ" dirty="0" smtClean="0"/>
              <a:t>v jednotlivých výřezech (v model. prost.)</a:t>
            </a:r>
          </a:p>
          <a:p>
            <a:pPr lvl="1"/>
            <a:r>
              <a:rPr lang="cs-CZ" dirty="0" smtClean="0"/>
              <a:t>nastavení a zamčení </a:t>
            </a:r>
            <a:r>
              <a:rPr lang="cs-CZ" dirty="0" smtClean="0">
                <a:solidFill>
                  <a:srgbClr val="C00000"/>
                </a:solidFill>
              </a:rPr>
              <a:t>měřítka  pro výřez </a:t>
            </a:r>
            <a:r>
              <a:rPr lang="cs-CZ" dirty="0" smtClean="0"/>
              <a:t>(vlastnosti)</a:t>
            </a:r>
          </a:p>
          <a:p>
            <a:pPr lvl="1"/>
            <a:r>
              <a:rPr lang="cs-CZ" dirty="0" smtClean="0"/>
              <a:t>vypnutí okraje výřezu (přes hladinu)</a:t>
            </a:r>
          </a:p>
          <a:p>
            <a:pPr lvl="1"/>
            <a:r>
              <a:rPr lang="cs-CZ" dirty="0" smtClean="0"/>
              <a:t>V rozvržení (výkresovém prostoru)</a:t>
            </a:r>
          </a:p>
          <a:p>
            <a:pPr lvl="2"/>
            <a:r>
              <a:rPr lang="cs-CZ" dirty="0" smtClean="0"/>
              <a:t>lze kreslit bez zásahu do modelu (popisy, razítko)</a:t>
            </a:r>
          </a:p>
          <a:p>
            <a:pPr lvl="2"/>
            <a:r>
              <a:rPr lang="cs-CZ" dirty="0" smtClean="0"/>
              <a:t>výřezy se chovají jako celky (posun, kopie,...)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858E-1ED4-43DF-954F-41F97E5A1B7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Tisk (z rozvržení)</a:t>
            </a:r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1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48C9-3B69-4DD8-87FD-8095EE2278C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57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95450"/>
            <a:ext cx="6705600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5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700" name="Group 4"/>
          <p:cNvGrpSpPr>
            <a:grpSpLocks/>
          </p:cNvGrpSpPr>
          <p:nvPr/>
        </p:nvGrpSpPr>
        <p:grpSpPr bwMode="auto">
          <a:xfrm>
            <a:off x="1331913" y="4941888"/>
            <a:ext cx="3960812" cy="1530350"/>
            <a:chOff x="884" y="3067"/>
            <a:chExt cx="2495" cy="964"/>
          </a:xfrm>
        </p:grpSpPr>
        <p:sp>
          <p:nvSpPr>
            <p:cNvPr id="157701" name="Text Box 5"/>
            <p:cNvSpPr txBox="1">
              <a:spLocks noChangeArrowheads="1"/>
            </p:cNvSpPr>
            <p:nvPr/>
          </p:nvSpPr>
          <p:spPr bwMode="auto">
            <a:xfrm>
              <a:off x="1791" y="3158"/>
              <a:ext cx="1588" cy="873"/>
            </a:xfrm>
            <a:prstGeom prst="rect">
              <a:avLst/>
            </a:prstGeom>
            <a:solidFill>
              <a:schemeClr val="accent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cs-CZ">
                  <a:cs typeface="Arial" charset="0"/>
                </a:rPr>
                <a:t>Co vykreslit:</a:t>
              </a:r>
            </a:p>
            <a:p>
              <a:pPr lvl="1">
                <a:buFontTx/>
                <a:buChar char="•"/>
              </a:pPr>
              <a:r>
                <a:rPr lang="cs-CZ">
                  <a:cs typeface="Arial" charset="0"/>
                </a:rPr>
                <a:t> </a:t>
              </a:r>
              <a:r>
                <a:rPr lang="cs-CZ" b="1"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rozvržení</a:t>
              </a:r>
            </a:p>
            <a:p>
              <a:pPr lvl="1">
                <a:buFontTx/>
                <a:buChar char="•"/>
              </a:pPr>
              <a:r>
                <a:rPr lang="cs-CZ">
                  <a:cs typeface="Arial" charset="0"/>
                </a:rPr>
                <a:t> okno</a:t>
              </a:r>
            </a:p>
            <a:p>
              <a:pPr lvl="1">
                <a:buFontTx/>
                <a:buChar char="•"/>
              </a:pPr>
              <a:r>
                <a:rPr lang="cs-CZ">
                  <a:cs typeface="Arial" charset="0"/>
                </a:rPr>
                <a:t> displej</a:t>
              </a:r>
            </a:p>
            <a:p>
              <a:r>
                <a:rPr lang="cs-CZ">
                  <a:cs typeface="Arial" charset="0"/>
                </a:rPr>
                <a:t>Umístění na papír</a:t>
              </a:r>
            </a:p>
          </p:txBody>
        </p:sp>
        <p:sp>
          <p:nvSpPr>
            <p:cNvPr id="157702" name="Oval 6"/>
            <p:cNvSpPr>
              <a:spLocks noChangeArrowheads="1"/>
            </p:cNvSpPr>
            <p:nvPr/>
          </p:nvSpPr>
          <p:spPr bwMode="auto">
            <a:xfrm>
              <a:off x="884" y="3067"/>
              <a:ext cx="862" cy="908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7703" name="Group 7"/>
          <p:cNvGrpSpPr>
            <a:grpSpLocks/>
          </p:cNvGrpSpPr>
          <p:nvPr/>
        </p:nvGrpSpPr>
        <p:grpSpPr bwMode="auto">
          <a:xfrm>
            <a:off x="2484438" y="3933825"/>
            <a:ext cx="6659562" cy="2663825"/>
            <a:chOff x="1565" y="2478"/>
            <a:chExt cx="4195" cy="1678"/>
          </a:xfrm>
        </p:grpSpPr>
        <p:sp>
          <p:nvSpPr>
            <p:cNvPr id="157704" name="Text Box 8"/>
            <p:cNvSpPr txBox="1">
              <a:spLocks noChangeArrowheads="1"/>
            </p:cNvSpPr>
            <p:nvPr/>
          </p:nvSpPr>
          <p:spPr bwMode="auto">
            <a:xfrm>
              <a:off x="1565" y="2478"/>
              <a:ext cx="4195" cy="527"/>
            </a:xfrm>
            <a:prstGeom prst="rect">
              <a:avLst/>
            </a:prstGeom>
            <a:solidFill>
              <a:schemeClr val="accent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cs-CZ" dirty="0">
                  <a:cs typeface="Arial" charset="0"/>
                </a:rPr>
                <a:t>Měřítko</a:t>
              </a:r>
            </a:p>
            <a:p>
              <a:pPr lvl="1">
                <a:buFontTx/>
                <a:buChar char="•"/>
              </a:pPr>
              <a:r>
                <a:rPr lang="cs-CZ" dirty="0">
                  <a:cs typeface="Arial" charset="0"/>
                </a:rPr>
                <a:t> </a:t>
              </a:r>
              <a:r>
                <a:rPr lang="cs-CZ" b="1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z rozvržení: 1:1</a:t>
              </a:r>
              <a:r>
                <a:rPr lang="cs-CZ" dirty="0">
                  <a:cs typeface="Arial" charset="0"/>
                </a:rPr>
                <a:t> (přiřadí se </a:t>
              </a:r>
              <a:r>
                <a:rPr lang="cs-CZ" dirty="0" smtClean="0">
                  <a:cs typeface="Arial" charset="0"/>
                </a:rPr>
                <a:t>posléze jednotlivým </a:t>
              </a:r>
              <a:r>
                <a:rPr lang="cs-CZ" dirty="0">
                  <a:cs typeface="Arial" charset="0"/>
                </a:rPr>
                <a:t>výřezům)</a:t>
              </a:r>
            </a:p>
            <a:p>
              <a:pPr lvl="1">
                <a:buFontTx/>
                <a:buChar char="•"/>
              </a:pPr>
              <a:r>
                <a:rPr lang="cs-CZ" dirty="0">
                  <a:cs typeface="Arial" charset="0"/>
                </a:rPr>
                <a:t> z modelu: nastavím</a:t>
              </a:r>
            </a:p>
          </p:txBody>
        </p:sp>
        <p:sp>
          <p:nvSpPr>
            <p:cNvPr id="157705" name="Oval 9"/>
            <p:cNvSpPr>
              <a:spLocks noChangeArrowheads="1"/>
            </p:cNvSpPr>
            <p:nvPr/>
          </p:nvSpPr>
          <p:spPr bwMode="auto">
            <a:xfrm>
              <a:off x="2562" y="2976"/>
              <a:ext cx="1089" cy="1180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7706" name="Group 10"/>
          <p:cNvGrpSpPr>
            <a:grpSpLocks/>
          </p:cNvGrpSpPr>
          <p:nvPr/>
        </p:nvGrpSpPr>
        <p:grpSpPr bwMode="auto">
          <a:xfrm>
            <a:off x="5183188" y="692150"/>
            <a:ext cx="3960812" cy="2016125"/>
            <a:chOff x="3265" y="436"/>
            <a:chExt cx="2495" cy="1270"/>
          </a:xfrm>
        </p:grpSpPr>
        <p:sp>
          <p:nvSpPr>
            <p:cNvPr id="157707" name="Oval 11"/>
            <p:cNvSpPr>
              <a:spLocks noChangeArrowheads="1"/>
            </p:cNvSpPr>
            <p:nvPr/>
          </p:nvSpPr>
          <p:spPr bwMode="auto">
            <a:xfrm>
              <a:off x="3606" y="1207"/>
              <a:ext cx="1451" cy="499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7708" name="Text Box 12"/>
            <p:cNvSpPr txBox="1">
              <a:spLocks noChangeArrowheads="1"/>
            </p:cNvSpPr>
            <p:nvPr/>
          </p:nvSpPr>
          <p:spPr bwMode="auto">
            <a:xfrm>
              <a:off x="3265" y="436"/>
              <a:ext cx="2495" cy="700"/>
            </a:xfrm>
            <a:prstGeom prst="rect">
              <a:avLst/>
            </a:prstGeom>
            <a:solidFill>
              <a:schemeClr val="accent2"/>
            </a:solidFill>
            <a:ln w="127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cs-CZ" dirty="0">
                  <a:cs typeface="Arial" charset="0"/>
                </a:rPr>
                <a:t>Vykreslovací styly</a:t>
              </a:r>
            </a:p>
            <a:p>
              <a:pPr lvl="1">
                <a:buFontTx/>
                <a:buChar char="•"/>
              </a:pPr>
              <a:r>
                <a:rPr lang="cs-CZ" dirty="0">
                  <a:cs typeface="Arial" charset="0"/>
                </a:rPr>
                <a:t> </a:t>
              </a:r>
              <a:r>
                <a:rPr lang="cs-CZ" b="1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barevně závislé</a:t>
              </a:r>
              <a:r>
                <a:rPr lang="cs-CZ" dirty="0">
                  <a:cs typeface="Arial" charset="0"/>
                </a:rPr>
                <a:t> (.</a:t>
              </a:r>
              <a:r>
                <a:rPr lang="cs-CZ" dirty="0" err="1">
                  <a:cs typeface="Arial" charset="0"/>
                </a:rPr>
                <a:t>cbt</a:t>
              </a:r>
              <a:r>
                <a:rPr lang="cs-CZ" dirty="0">
                  <a:cs typeface="Arial" charset="0"/>
                </a:rPr>
                <a:t>)</a:t>
              </a:r>
            </a:p>
            <a:p>
              <a:pPr lvl="1">
                <a:buFontTx/>
                <a:buChar char="•"/>
              </a:pPr>
              <a:r>
                <a:rPr lang="cs-CZ" dirty="0">
                  <a:cs typeface="Arial" charset="0"/>
                </a:rPr>
                <a:t> </a:t>
              </a:r>
              <a:r>
                <a:rPr lang="cs-CZ" b="1" dirty="0">
                  <a:effectLst>
                    <a:outerShdw blurRad="38100" dist="38100" dir="2700000" algn="tl">
                      <a:srgbClr val="FFFFFF"/>
                    </a:outerShdw>
                  </a:effectLst>
                  <a:cs typeface="Arial" charset="0"/>
                </a:rPr>
                <a:t>pojmenované</a:t>
              </a:r>
              <a:r>
                <a:rPr lang="cs-CZ" dirty="0">
                  <a:cs typeface="Arial" charset="0"/>
                </a:rPr>
                <a:t> (.</a:t>
              </a:r>
              <a:r>
                <a:rPr lang="cs-CZ" dirty="0" err="1">
                  <a:cs typeface="Arial" charset="0"/>
                </a:rPr>
                <a:t>stb</a:t>
              </a:r>
              <a:r>
                <a:rPr lang="cs-CZ" dirty="0">
                  <a:cs typeface="Arial" charset="0"/>
                </a:rPr>
                <a:t>)</a:t>
              </a:r>
            </a:p>
            <a:p>
              <a:r>
                <a:rPr lang="cs-CZ" dirty="0">
                  <a:cs typeface="Arial" charset="0"/>
                </a:rPr>
                <a:t>nastavení barev, tlouštěk a typů čar...</a:t>
              </a:r>
            </a:p>
          </p:txBody>
        </p:sp>
      </p:grpSp>
      <p:grpSp>
        <p:nvGrpSpPr>
          <p:cNvPr id="157709" name="Group 13"/>
          <p:cNvGrpSpPr>
            <a:grpSpLocks/>
          </p:cNvGrpSpPr>
          <p:nvPr/>
        </p:nvGrpSpPr>
        <p:grpSpPr bwMode="auto">
          <a:xfrm>
            <a:off x="1249362" y="1803401"/>
            <a:ext cx="6635750" cy="4722813"/>
            <a:chOff x="787" y="1136"/>
            <a:chExt cx="4180" cy="2975"/>
          </a:xfrm>
        </p:grpSpPr>
        <p:grpSp>
          <p:nvGrpSpPr>
            <p:cNvPr id="157710" name="Group 14"/>
            <p:cNvGrpSpPr>
              <a:grpSpLocks/>
            </p:cNvGrpSpPr>
            <p:nvPr/>
          </p:nvGrpSpPr>
          <p:grpSpPr bwMode="auto">
            <a:xfrm>
              <a:off x="787" y="1136"/>
              <a:ext cx="3152" cy="1614"/>
              <a:chOff x="832" y="1272"/>
              <a:chExt cx="3152" cy="1614"/>
            </a:xfrm>
          </p:grpSpPr>
          <p:sp>
            <p:nvSpPr>
              <p:cNvPr id="157711" name="Text Box 15"/>
              <p:cNvSpPr txBox="1">
                <a:spLocks noChangeArrowheads="1"/>
              </p:cNvSpPr>
              <p:nvPr/>
            </p:nvSpPr>
            <p:spPr bwMode="auto">
              <a:xfrm>
                <a:off x="832" y="1272"/>
                <a:ext cx="3152" cy="181"/>
              </a:xfrm>
              <a:prstGeom prst="rect">
                <a:avLst/>
              </a:prstGeom>
              <a:solidFill>
                <a:schemeClr val="accent2"/>
              </a:solidFill>
              <a:ln w="12700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cs-CZ">
                    <a:cs typeface="Arial" charset="0"/>
                  </a:rPr>
                  <a:t>Výstupní zařízení, formát papíru</a:t>
                </a:r>
              </a:p>
            </p:txBody>
          </p:sp>
          <p:sp>
            <p:nvSpPr>
              <p:cNvPr id="157712" name="Oval 16"/>
              <p:cNvSpPr>
                <a:spLocks noChangeArrowheads="1"/>
              </p:cNvSpPr>
              <p:nvPr/>
            </p:nvSpPr>
            <p:spPr bwMode="auto">
              <a:xfrm>
                <a:off x="839" y="1525"/>
                <a:ext cx="2903" cy="1361"/>
              </a:xfrm>
              <a:prstGeom prst="ellipse">
                <a:avLst/>
              </a:prstGeom>
              <a:solidFill>
                <a:schemeClr val="accent1">
                  <a:alpha val="25000"/>
                </a:schemeClr>
              </a:solidFill>
              <a:ln w="38100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7713" name="Oval 17"/>
            <p:cNvSpPr>
              <a:spLocks noChangeArrowheads="1"/>
            </p:cNvSpPr>
            <p:nvPr/>
          </p:nvSpPr>
          <p:spPr bwMode="auto">
            <a:xfrm>
              <a:off x="3696" y="3430"/>
              <a:ext cx="1271" cy="681"/>
            </a:xfrm>
            <a:prstGeom prst="ellipse">
              <a:avLst/>
            </a:prstGeom>
            <a:solidFill>
              <a:schemeClr val="accent1">
                <a:alpha val="25000"/>
              </a:schemeClr>
            </a:solidFill>
            <a:ln w="381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Výstupní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připojená tiskárna × tisk do souboru</a:t>
            </a:r>
          </a:p>
          <a:p>
            <a:pPr lvl="1"/>
            <a:r>
              <a:rPr lang="cs-CZ" dirty="0" smtClean="0"/>
              <a:t>všechny tiskárny instalované ve </a:t>
            </a:r>
            <a:r>
              <a:rPr lang="cs-CZ" dirty="0" err="1" smtClean="0"/>
              <a:t>windows</a:t>
            </a:r>
            <a:r>
              <a:rPr lang="cs-CZ" dirty="0" smtClean="0"/>
              <a:t> (přímo × soubor)</a:t>
            </a:r>
          </a:p>
          <a:p>
            <a:pPr lvl="1"/>
            <a:r>
              <a:rPr lang="cs-CZ" dirty="0" smtClean="0"/>
              <a:t>do souboru DWG to</a:t>
            </a:r>
          </a:p>
          <a:p>
            <a:pPr lvl="2"/>
            <a:r>
              <a:rPr lang="cs-CZ" dirty="0" err="1" smtClean="0"/>
              <a:t>optimized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plotting</a:t>
            </a:r>
            <a:r>
              <a:rPr lang="cs-CZ" dirty="0" smtClean="0"/>
              <a:t> – nevím konkrétní model</a:t>
            </a:r>
          </a:p>
          <a:p>
            <a:pPr lvl="2"/>
            <a:r>
              <a:rPr lang="cs-CZ" dirty="0" smtClean="0"/>
              <a:t>PDF</a:t>
            </a:r>
          </a:p>
          <a:p>
            <a:pPr lvl="2"/>
            <a:r>
              <a:rPr lang="cs-CZ" dirty="0" smtClean="0"/>
              <a:t>PNG, JPG – obrázky</a:t>
            </a:r>
          </a:p>
          <a:p>
            <a:r>
              <a:rPr lang="cs-CZ" dirty="0" smtClean="0"/>
              <a:t>PDF</a:t>
            </a:r>
          </a:p>
          <a:p>
            <a:pPr lvl="1"/>
            <a:r>
              <a:rPr lang="cs-CZ" dirty="0" smtClean="0"/>
              <a:t>všechny formáty papíru</a:t>
            </a:r>
          </a:p>
          <a:p>
            <a:pPr lvl="1"/>
            <a:r>
              <a:rPr lang="cs-CZ" dirty="0" smtClean="0"/>
              <a:t>!! problémy s písmem – volit jen </a:t>
            </a:r>
            <a:r>
              <a:rPr lang="cs-CZ" dirty="0" err="1" smtClean="0"/>
              <a:t>AutoCADové</a:t>
            </a:r>
            <a:r>
              <a:rPr lang="cs-CZ" dirty="0" smtClean="0"/>
              <a:t> fonty (.</a:t>
            </a:r>
            <a:r>
              <a:rPr lang="cs-CZ" dirty="0" err="1" smtClean="0"/>
              <a:t>shx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(v </a:t>
            </a:r>
            <a:r>
              <a:rPr lang="cs-CZ" dirty="0" err="1" smtClean="0"/>
              <a:t>rel</a:t>
            </a:r>
            <a:r>
              <a:rPr lang="cs-CZ" dirty="0" smtClean="0"/>
              <a:t>. 2014 a výše snad už ne)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FC8D-4DF7-4A53-9414-5EB796A863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9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Styly vykreslování</a:t>
            </a:r>
            <a:endParaRPr 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Soubory *.ctb (barevné) nebo *.stb (pojmenované)</a:t>
            </a:r>
          </a:p>
          <a:p>
            <a:r>
              <a:rPr lang="cs-CZ" smtClean="0"/>
              <a:t>Tabulky stylu určují charakteristiky vykreslování </a:t>
            </a:r>
          </a:p>
          <a:p>
            <a:pPr lvl="1"/>
            <a:r>
              <a:rPr lang="cs-CZ" smtClean="0"/>
              <a:t>barva (podle objektů nebo nastavit)</a:t>
            </a:r>
          </a:p>
          <a:p>
            <a:pPr lvl="1"/>
            <a:r>
              <a:rPr lang="cs-CZ" smtClean="0"/>
              <a:t>typ a tloušťka čáry (podle objektů nebo nastavit)</a:t>
            </a:r>
          </a:p>
          <a:p>
            <a:pPr lvl="1"/>
            <a:r>
              <a:rPr lang="cs-CZ" smtClean="0"/>
              <a:t>převedení na odstíny šedi</a:t>
            </a:r>
          </a:p>
          <a:p>
            <a:pPr lvl="1"/>
            <a:r>
              <a:rPr lang="cs-CZ" smtClean="0"/>
              <a:t>přizpůsobení měřítka typu čáry tak, aby byl vzor dokončen</a:t>
            </a:r>
          </a:p>
          <a:p>
            <a:pPr lvl="2"/>
            <a:r>
              <a:rPr lang="cs-CZ" smtClean="0"/>
              <a:t>měřítko typu čáry je důležité</a:t>
            </a:r>
            <a:r>
              <a:rPr lang="en-US" smtClean="0"/>
              <a:t> (</a:t>
            </a:r>
            <a:r>
              <a:rPr lang="cs-CZ" smtClean="0"/>
              <a:t>adaptivní </a:t>
            </a:r>
            <a:r>
              <a:rPr lang="en-US" smtClean="0"/>
              <a:t>=</a:t>
            </a:r>
            <a:r>
              <a:rPr lang="cs-CZ" smtClean="0"/>
              <a:t> Ne</a:t>
            </a:r>
            <a:r>
              <a:rPr lang="en-US" smtClean="0"/>
              <a:t>), </a:t>
            </a:r>
            <a:endParaRPr lang="cs-CZ" smtClean="0"/>
          </a:p>
          <a:p>
            <a:pPr lvl="2"/>
            <a:r>
              <a:rPr lang="cs-CZ" smtClean="0"/>
              <a:t>úplné vzory typu čar </a:t>
            </a:r>
            <a:r>
              <a:rPr lang="en-US" smtClean="0"/>
              <a:t>(</a:t>
            </a:r>
            <a:r>
              <a:rPr lang="cs-CZ" smtClean="0"/>
              <a:t>adaptivní</a:t>
            </a:r>
            <a:r>
              <a:rPr lang="en-US" smtClean="0"/>
              <a:t> = </a:t>
            </a:r>
            <a:r>
              <a:rPr lang="cs-CZ" smtClean="0"/>
              <a:t>Ano</a:t>
            </a:r>
            <a:r>
              <a:rPr lang="en-US" smtClean="0"/>
              <a:t>)</a:t>
            </a:r>
            <a:r>
              <a:rPr lang="cs-CZ" smtClean="0"/>
              <a:t> </a:t>
            </a:r>
          </a:p>
          <a:p>
            <a:pPr lvl="1"/>
            <a:r>
              <a:rPr lang="cs-CZ" smtClean="0"/>
              <a:t>(nastavení per, styl vyplnění ploch, tvar konce čar...)</a:t>
            </a:r>
          </a:p>
          <a:p>
            <a:r>
              <a:rPr lang="cs-CZ" smtClean="0"/>
              <a:t>Jaký typ tabulek bude ve výkresu použit je v šabloně</a:t>
            </a:r>
            <a:br>
              <a:rPr lang="cs-CZ" smtClean="0"/>
            </a:br>
            <a:r>
              <a:rPr lang="cs-CZ" smtClean="0"/>
              <a:t>(nastaví se v Možnosti/Vykreslování a publikování)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5EC-3DA8-43FD-ADFB-86C72C7233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Barevný styl vykreslování</a:t>
            </a:r>
            <a:endParaRPr lang="cs-CZ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Soubory *.ctb</a:t>
            </a:r>
          </a:p>
          <a:p>
            <a:r>
              <a:rPr lang="cs-CZ" smtClean="0"/>
              <a:t>Tabulky stylu určují charakteristiky vykreslování pomocí barvy objektu. </a:t>
            </a:r>
          </a:p>
          <a:p>
            <a:r>
              <a:rPr lang="cs-CZ" smtClean="0"/>
              <a:t>Každý objekt s určitou barvou je vykreslen stejně. </a:t>
            </a:r>
          </a:p>
          <a:p>
            <a:r>
              <a:rPr lang="cs-CZ" smtClean="0"/>
              <a:t>V tabulce barevně závislého stylu existuje 256 stylů vykreslování (jeden pro každou barvu).</a:t>
            </a:r>
          </a:p>
          <a:p>
            <a:r>
              <a:rPr lang="cs-CZ" smtClean="0"/>
              <a:t>Styly vykreslování</a:t>
            </a:r>
          </a:p>
          <a:p>
            <a:pPr lvl="1"/>
            <a:r>
              <a:rPr lang="cs-CZ" smtClean="0"/>
              <a:t>lze editovat</a:t>
            </a:r>
          </a:p>
          <a:p>
            <a:pPr lvl="1"/>
            <a:r>
              <a:rPr lang="cs-CZ" smtClean="0"/>
              <a:t>nelze přidávat</a:t>
            </a:r>
          </a:p>
          <a:p>
            <a:pPr lvl="1"/>
            <a:r>
              <a:rPr lang="cs-CZ" smtClean="0"/>
              <a:t>nelze odstranit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AE63F-A125-4E8C-97A6-327146D27E5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Pojmenovaný styl vykreslování</a:t>
            </a:r>
            <a:endParaRPr lang="cs-CZ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Soubory  *.stb</a:t>
            </a:r>
          </a:p>
          <a:p>
            <a:r>
              <a:rPr lang="cs-CZ" smtClean="0"/>
              <a:t>Tabulky obsahují uživatelsky definované styly vykreslování. </a:t>
            </a:r>
          </a:p>
          <a:p>
            <a:r>
              <a:rPr lang="cs-CZ" smtClean="0"/>
              <a:t>Objekty se stejnou barvou mohou být vykresleny odlišně. </a:t>
            </a:r>
          </a:p>
          <a:p>
            <a:r>
              <a:rPr lang="cs-CZ" smtClean="0"/>
              <a:t>Tabulka může obsahovat jen tolik stylů, kolik</a:t>
            </a:r>
            <a:r>
              <a:rPr lang="en-US" smtClean="0"/>
              <a:t> je</a:t>
            </a:r>
            <a:r>
              <a:rPr lang="cs-CZ" smtClean="0"/>
              <a:t> potřeb</a:t>
            </a:r>
            <a:r>
              <a:rPr lang="en-US" smtClean="0"/>
              <a:t>a</a:t>
            </a:r>
            <a:r>
              <a:rPr lang="cs-CZ" smtClean="0"/>
              <a:t>.</a:t>
            </a:r>
          </a:p>
          <a:p>
            <a:r>
              <a:rPr lang="cs-CZ" smtClean="0"/>
              <a:t>Styl vykreslování lze přiřadit (jako vlastnost)</a:t>
            </a:r>
            <a:r>
              <a:rPr lang="en-US" smtClean="0"/>
              <a:t>:</a:t>
            </a:r>
            <a:r>
              <a:rPr lang="cs-CZ" smtClean="0"/>
              <a:t> </a:t>
            </a:r>
          </a:p>
          <a:p>
            <a:pPr lvl="1"/>
            <a:r>
              <a:rPr lang="cs-CZ" smtClean="0"/>
              <a:t>objektům, </a:t>
            </a:r>
          </a:p>
          <a:p>
            <a:pPr lvl="1"/>
            <a:r>
              <a:rPr lang="cs-CZ" smtClean="0"/>
              <a:t>hladinám.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Systémy CAD, Helena Novotná, jaro 2016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6AC20-8504-4C06-9731-7E7C44804D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3030</TotalTime>
  <Words>528</Words>
  <Application>Microsoft Office PowerPoint</Application>
  <PresentationFormat>Předvádění na obrazovce (4:3)</PresentationFormat>
  <Paragraphs>111</Paragraphs>
  <Slides>9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  <vt:variant>
        <vt:lpstr>Vlastní prezentace</vt:lpstr>
      </vt:variant>
      <vt:variant>
        <vt:i4>7</vt:i4>
      </vt:variant>
    </vt:vector>
  </HeadingPairs>
  <TitlesOfParts>
    <vt:vector size="22" baseType="lpstr">
      <vt:lpstr>Arial</vt:lpstr>
      <vt:lpstr>Calibri</vt:lpstr>
      <vt:lpstr>Century Gothic</vt:lpstr>
      <vt:lpstr>Verdana</vt:lpstr>
      <vt:lpstr>Wingdings 2</vt:lpstr>
      <vt:lpstr>Austin</vt:lpstr>
      <vt:lpstr>Tisky</vt:lpstr>
      <vt:lpstr>Jak tisknout</vt:lpstr>
      <vt:lpstr>Karty Rozvržení a Výstup</vt:lpstr>
      <vt:lpstr>Výřezy v rozvržení</vt:lpstr>
      <vt:lpstr>Tisk (z rozvržení)</vt:lpstr>
      <vt:lpstr>Výstupní zařízení</vt:lpstr>
      <vt:lpstr>Styly vykreslování</vt:lpstr>
      <vt:lpstr>Barevný styl vykreslování</vt:lpstr>
      <vt:lpstr>Pojmenovaný styl vykreslování</vt:lpstr>
      <vt:lpstr>první body, souř. systémy, ovládání</vt:lpstr>
      <vt:lpstr>druhá možnost, šablona</vt:lpstr>
      <vt:lpstr>třetí – vlastní čáry, šrafy</vt:lpstr>
      <vt:lpstr>čtvrtá – bloky, ext. reference</vt:lpstr>
      <vt:lpstr>pátá</vt:lpstr>
      <vt:lpstr>šestá</vt:lpstr>
      <vt:lpstr>sedmá</vt:lpstr>
    </vt:vector>
  </TitlesOfParts>
  <Company>ÚI PEF MENDELU v Brně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BU51</dc:title>
  <dc:creator>Helena Novotná</dc:creator>
  <cp:lastModifiedBy>Helena Novotná</cp:lastModifiedBy>
  <cp:revision>215</cp:revision>
  <cp:lastPrinted>2015-11-18T12:16:49Z</cp:lastPrinted>
  <dcterms:created xsi:type="dcterms:W3CDTF">2013-09-03T12:14:22Z</dcterms:created>
  <dcterms:modified xsi:type="dcterms:W3CDTF">2016-03-21T14:12:32Z</dcterms:modified>
</cp:coreProperties>
</file>