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1" r:id="rId1"/>
  </p:sldMasterIdLst>
  <p:notesMasterIdLst>
    <p:notesMasterId r:id="rId7"/>
  </p:notesMasterIdLst>
  <p:handoutMasterIdLst>
    <p:handoutMasterId r:id="rId8"/>
  </p:handoutMasterIdLst>
  <p:sldIdLst>
    <p:sldId id="427" r:id="rId2"/>
    <p:sldId id="425" r:id="rId3"/>
    <p:sldId id="428" r:id="rId4"/>
    <p:sldId id="429" r:id="rId5"/>
    <p:sldId id="426" r:id="rId6"/>
  </p:sldIdLst>
  <p:sldSz cx="9144000" cy="6858000" type="screen4x3"/>
  <p:notesSz cx="6794500" cy="9931400"/>
  <p:custShowLst>
    <p:custShow name="první body, souř. systémy, ovládání" id="0">
      <p:sldLst/>
    </p:custShow>
    <p:custShow name="druhá možnost, šablona" id="1">
      <p:sldLst/>
    </p:custShow>
    <p:custShow name="třetí – vlastní čáry, šrafy" id="2">
      <p:sldLst/>
    </p:custShow>
    <p:custShow name="čtvrtá – bloky, ext. reference" id="3">
      <p:sldLst/>
    </p:custShow>
    <p:custShow name="pátá" id="4">
      <p:sldLst/>
    </p:custShow>
    <p:custShow name="šestá" id="5">
      <p:sldLst/>
    </p:custShow>
    <p:custShow name="sedmá" id="6">
      <p:sldLst>
        <p:sld r:id="rId2"/>
        <p:sld r:id="rId3"/>
        <p:sld r:id="rId6"/>
      </p:sldLst>
    </p:custShow>
  </p:custShow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FCE4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871" autoAdjust="0"/>
    <p:restoredTop sz="94180" autoAdjust="0"/>
  </p:normalViewPr>
  <p:slideViewPr>
    <p:cSldViewPr>
      <p:cViewPr varScale="1">
        <p:scale>
          <a:sx n="121" d="100"/>
          <a:sy n="121" d="100"/>
        </p:scale>
        <p:origin x="121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46" d="100"/>
          <a:sy n="46" d="100"/>
        </p:scale>
        <p:origin x="2736" y="6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F870EA-DC9E-41C3-8871-FD04FA361614}" type="datetimeFigureOut">
              <a:rPr lang="cs-CZ" smtClean="0"/>
              <a:t>20.3.2017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2029C4-433F-499F-870A-0B34B49B54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57589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322E81-05F1-4F55-803E-4A04BF1B7B3A}" type="datetimeFigureOut">
              <a:rPr lang="cs-CZ" smtClean="0"/>
              <a:t>20.3.2017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C7803-63C6-4CEB-A28B-8C1AEAF0AF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7039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  <a:prstGeom prst="rect">
            <a:avLst/>
          </a:prstGeom>
        </p:spPr>
        <p:txBody>
          <a:bodyPr anchor="b"/>
          <a:lstStyle>
            <a:lvl1pPr algn="l">
              <a:defRPr sz="2400"/>
            </a:lvl1pPr>
          </a:lstStyle>
          <a:p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Systémy CAD, Helena Novotná, jaro 2016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10206B0-A6E3-41AE-84D8-B0F603C4F12F}" type="slidenum">
              <a:rPr lang="cs-CZ" smtClean="0"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750" y="111125"/>
            <a:ext cx="8496300" cy="835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7950" y="1052513"/>
            <a:ext cx="4387850" cy="540067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387850" cy="540067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>
          <a:xfrm>
            <a:off x="107950" y="6453188"/>
            <a:ext cx="6821488" cy="339725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Systémy CAD, Helena Novotná, jaro 2016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>
          <a:xfrm>
            <a:off x="6415088" y="6453188"/>
            <a:ext cx="2620962" cy="339725"/>
          </a:xfrm>
        </p:spPr>
        <p:txBody>
          <a:bodyPr/>
          <a:lstStyle>
            <a:lvl1pPr>
              <a:defRPr/>
            </a:lvl1pPr>
          </a:lstStyle>
          <a:p>
            <a:fld id="{D44A27A5-CA25-4782-A9CD-4D9A1D4F92C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788623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726" y="522514"/>
            <a:ext cx="8207730" cy="746247"/>
          </a:xfrm>
        </p:spPr>
        <p:txBody>
          <a:bodyPr anchor="t"/>
          <a:lstStyle>
            <a:lvl1pPr>
              <a:defRPr b="1"/>
            </a:lvl1pPr>
          </a:lstStyle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726" y="1268760"/>
            <a:ext cx="8207730" cy="5112569"/>
          </a:xfrm>
        </p:spPr>
        <p:txBody>
          <a:bodyPr/>
          <a:lstStyle>
            <a:lvl1pPr marL="265113" indent="-265113">
              <a:defRPr/>
            </a:lvl1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Systémy CAD, Helena Novotná, jaro 2016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06B0-A6E3-41AE-84D8-B0F603C4F1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Systémy CAD, Helena Novotná, jaro 2016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06B0-A6E3-41AE-84D8-B0F603C4F1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Systémy CAD, Helena Novotná, jaro 2016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06B0-A6E3-41AE-84D8-B0F603C4F12F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Systémy CAD, Helena Novotná, jaro 2016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06B0-A6E3-41AE-84D8-B0F603C4F1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Systémy CAD, Helena Novotná, jaro 2016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06B0-A6E3-41AE-84D8-B0F603C4F1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Systémy CAD, Helena Novotná, jaro 2016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06B0-A6E3-41AE-84D8-B0F603C4F1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06B0-A6E3-41AE-84D8-B0F603C4F12F}" type="slidenum">
              <a:rPr lang="cs-CZ" smtClean="0"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pt-BR" smtClean="0"/>
              <a:t>Systémy CAD, Helena Novotná, jaro 2016</a:t>
            </a:r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pt-BR" smtClean="0"/>
              <a:t>Systémy CAD, Helena Novotná, jaro 2016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06B0-A6E3-41AE-84D8-B0F603C4F1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0"/>
            <a:ext cx="3899190" cy="607356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5" y="0"/>
            <a:ext cx="3739847" cy="52837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0514" y="620688"/>
            <a:ext cx="8111489" cy="8171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56792"/>
            <a:ext cx="8154803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99877" y="97190"/>
            <a:ext cx="3107327" cy="384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pt-BR" smtClean="0"/>
              <a:t>Systémy CAD, Helena Novotná, jaro 2016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116632"/>
            <a:ext cx="4269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EFEFE"/>
                </a:solidFill>
              </a:defRPr>
            </a:lvl1pPr>
          </a:lstStyle>
          <a:p>
            <a:fld id="{F10206B0-A6E3-41AE-84D8-B0F603C4F12F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2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000" b="1" kern="1200">
          <a:solidFill>
            <a:schemeClr val="accent1">
              <a:lumMod val="7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79388" indent="-1793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76000"/>
        <a:buFont typeface="Wingdings 2" pitchFamily="18" charset="2"/>
        <a:buChar char=""/>
        <a:tabLst/>
        <a:defRPr sz="2400" kern="120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Na přání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Témata na přání, časté dotazy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4929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Kačena 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Jak udělat (kačenu) výškovou kótu tak, aby odečítala výšku z výkresu?</a:t>
            </a:r>
            <a:br>
              <a:rPr lang="cs-CZ" dirty="0" smtClean="0"/>
            </a:br>
            <a:r>
              <a:rPr lang="cs-CZ" dirty="0" smtClean="0"/>
              <a:t>Nijak.</a:t>
            </a:r>
          </a:p>
          <a:p>
            <a:r>
              <a:rPr lang="cs-CZ" dirty="0" smtClean="0"/>
              <a:t> Blok (</a:t>
            </a:r>
            <a:r>
              <a:rPr lang="cs-CZ" dirty="0" err="1" smtClean="0"/>
              <a:t>multiodkaz</a:t>
            </a:r>
            <a:r>
              <a:rPr lang="cs-CZ" dirty="0" smtClean="0"/>
              <a:t>) + staniční kóta</a:t>
            </a:r>
          </a:p>
          <a:p>
            <a:pPr lvl="1"/>
            <a:r>
              <a:rPr lang="cs-CZ" dirty="0" smtClean="0"/>
              <a:t>kresbu jako poznámkový blok</a:t>
            </a:r>
          </a:p>
          <a:p>
            <a:pPr lvl="1"/>
            <a:r>
              <a:rPr lang="cs-CZ" dirty="0" smtClean="0"/>
              <a:t>text jako staniční kótu</a:t>
            </a:r>
          </a:p>
          <a:p>
            <a:r>
              <a:rPr lang="cs-CZ" dirty="0" smtClean="0"/>
              <a:t>Blok s atributem + odměřit výšku a přepsat</a:t>
            </a:r>
          </a:p>
          <a:p>
            <a:pPr lvl="1"/>
            <a:r>
              <a:rPr lang="cs-CZ" dirty="0" smtClean="0"/>
              <a:t>poznámkový blok včetně atributu (± 0,000)</a:t>
            </a:r>
          </a:p>
          <a:p>
            <a:pPr lvl="1"/>
            <a:r>
              <a:rPr lang="cs-CZ" dirty="0" smtClean="0"/>
              <a:t>výšku odečíst z výkresu (</a:t>
            </a:r>
            <a:r>
              <a:rPr lang="cs-CZ" dirty="0" err="1" smtClean="0"/>
              <a:t>souř</a:t>
            </a:r>
            <a:r>
              <a:rPr lang="cs-CZ" dirty="0" smtClean="0"/>
              <a:t>. bodu, z kalkulačky) a zkopírovat do vlastností bloku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Systémy CAD, Helena Novotná, jaro 2016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06B0-A6E3-41AE-84D8-B0F603C4F12F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7957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Kačena 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Jak udělat (kačenu) výškovou kótu tak, aby odečítala výšku z výkresu?</a:t>
            </a:r>
            <a:br>
              <a:rPr lang="cs-CZ" dirty="0" smtClean="0"/>
            </a:br>
            <a:r>
              <a:rPr lang="cs-CZ" dirty="0" smtClean="0"/>
              <a:t>Nijak.</a:t>
            </a:r>
          </a:p>
          <a:p>
            <a:r>
              <a:rPr lang="cs-CZ" dirty="0" smtClean="0"/>
              <a:t> </a:t>
            </a:r>
            <a:r>
              <a:rPr lang="cs-CZ" dirty="0" err="1" smtClean="0"/>
              <a:t>Multiodkaz</a:t>
            </a:r>
            <a:r>
              <a:rPr lang="cs-CZ" dirty="0" smtClean="0"/>
              <a:t> + pole v jeho textu</a:t>
            </a:r>
          </a:p>
          <a:p>
            <a:pPr lvl="1"/>
            <a:r>
              <a:rPr lang="cs-CZ" dirty="0" smtClean="0"/>
              <a:t>struktura s úhlem 1. čáry 90</a:t>
            </a:r>
          </a:p>
          <a:p>
            <a:pPr lvl="1"/>
            <a:r>
              <a:rPr lang="cs-CZ" dirty="0" smtClean="0"/>
              <a:t>zarovnání textu na podtržení spodního řádku</a:t>
            </a:r>
          </a:p>
          <a:p>
            <a:pPr lvl="1"/>
            <a:r>
              <a:rPr lang="cs-CZ" dirty="0" smtClean="0"/>
              <a:t>při vkládání dát do textu </a:t>
            </a:r>
            <a:r>
              <a:rPr lang="cs-CZ" dirty="0" err="1" smtClean="0"/>
              <a:t>multiodkazu</a:t>
            </a:r>
            <a:r>
              <a:rPr lang="cs-CZ" dirty="0" smtClean="0"/>
              <a:t> </a:t>
            </a:r>
            <a:r>
              <a:rPr lang="cs-CZ" b="1" dirty="0" smtClean="0"/>
              <a:t>pole</a:t>
            </a:r>
          </a:p>
          <a:p>
            <a:pPr lvl="2"/>
            <a:r>
              <a:rPr lang="cs-CZ" dirty="0" smtClean="0"/>
              <a:t>objekt bod (úsečka) – spojit s kresbou</a:t>
            </a:r>
          </a:p>
          <a:p>
            <a:pPr lvl="2"/>
            <a:r>
              <a:rPr lang="cs-CZ" dirty="0" smtClean="0"/>
              <a:t>z vlastností vypsat umístění (koncový bod) – </a:t>
            </a:r>
            <a:r>
              <a:rPr lang="cs-CZ" dirty="0" err="1" smtClean="0"/>
              <a:t>souř</a:t>
            </a:r>
            <a:r>
              <a:rPr lang="cs-CZ" dirty="0" smtClean="0"/>
              <a:t>. 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800" dirty="0" smtClean="0"/>
              <a:t>Po nakopírování kačeny na další místa je třeba předefinovat pole.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800" dirty="0" smtClean="0"/>
              <a:t>Při změně zdrojového objektu pro pole je třeba aktualizovat pole.</a:t>
            </a:r>
            <a:br>
              <a:rPr lang="cs-CZ" sz="1800" dirty="0" smtClean="0"/>
            </a:br>
            <a:r>
              <a:rPr lang="cs-CZ" sz="1800" dirty="0" smtClean="0"/>
              <a:t>(Systémová proměnná </a:t>
            </a:r>
            <a:r>
              <a:rPr lang="cs-CZ" sz="1800" i="1" dirty="0" err="1" smtClean="0"/>
              <a:t>fieldeval</a:t>
            </a:r>
            <a:r>
              <a:rPr lang="cs-CZ" sz="1800" i="1" dirty="0" smtClean="0"/>
              <a:t> </a:t>
            </a:r>
            <a:r>
              <a:rPr lang="cs-CZ" sz="1800" dirty="0" smtClean="0"/>
              <a:t>ovlivňuje možnost aktualizace.</a:t>
            </a:r>
            <a:br>
              <a:rPr lang="cs-CZ" sz="1800" dirty="0" smtClean="0"/>
            </a:br>
            <a:r>
              <a:rPr lang="cs-CZ" sz="1800" dirty="0" smtClean="0"/>
              <a:t>0 – bez aktualizace, 16 – aktualizace při regeneraci výkresu)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Systémy CAD, Helena Novotná, jaro 2016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06B0-A6E3-41AE-84D8-B0F603C4F12F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339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Kačena III.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Jak udělat (kačenu) výškovou kótu tak, aby odečítala výšku z výkresu?</a:t>
            </a:r>
            <a:br>
              <a:rPr lang="cs-CZ" dirty="0"/>
            </a:br>
            <a:r>
              <a:rPr lang="cs-CZ" dirty="0" err="1"/>
              <a:t>Poloautomatika</a:t>
            </a:r>
            <a:r>
              <a:rPr lang="cs-CZ" dirty="0"/>
              <a:t>.</a:t>
            </a:r>
          </a:p>
          <a:p>
            <a:r>
              <a:rPr lang="cs-CZ" dirty="0"/>
              <a:t> Poznámkový blok s atributem</a:t>
            </a:r>
          </a:p>
          <a:p>
            <a:pPr lvl="1"/>
            <a:r>
              <a:rPr lang="cs-CZ" dirty="0"/>
              <a:t>do hodnoty atributu dát pole</a:t>
            </a:r>
          </a:p>
          <a:p>
            <a:pPr lvl="2"/>
            <a:r>
              <a:rPr lang="cs-CZ" dirty="0"/>
              <a:t>objekt úsečka – spojit s kresbou</a:t>
            </a:r>
          </a:p>
          <a:p>
            <a:pPr lvl="2"/>
            <a:r>
              <a:rPr lang="cs-CZ" dirty="0"/>
              <a:t>z vlastností vypsat počáteční/</a:t>
            </a:r>
            <a:r>
              <a:rPr lang="cs-CZ" dirty="0" err="1"/>
              <a:t>konc</a:t>
            </a:r>
            <a:r>
              <a:rPr lang="cs-CZ" dirty="0"/>
              <a:t>. bod – </a:t>
            </a:r>
            <a:r>
              <a:rPr lang="cs-CZ" dirty="0" err="1"/>
              <a:t>souř</a:t>
            </a:r>
            <a:r>
              <a:rPr lang="cs-CZ" dirty="0"/>
              <a:t>. y</a:t>
            </a:r>
          </a:p>
          <a:p>
            <a:pPr lvl="1"/>
            <a:r>
              <a:rPr lang="cs-CZ" dirty="0"/>
              <a:t>při vkládání se nabízí správná hodnota</a:t>
            </a:r>
          </a:p>
          <a:p>
            <a:pPr lvl="1"/>
            <a:r>
              <a:rPr lang="cs-CZ" dirty="0"/>
              <a:t>po nakopírování je třeba aktualizovat pole</a:t>
            </a:r>
            <a:endParaRPr lang="cs-CZ" b="1" dirty="0"/>
          </a:p>
          <a:p>
            <a:pPr marL="0" indent="0">
              <a:buNone/>
            </a:pPr>
            <a:r>
              <a:rPr lang="cs-CZ" dirty="0"/>
              <a:t>!!Je třeba mít správně umístěný výkres vůči globálnímu souřadnému systému!!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Systémy CAD, Helena Novotná, jaro 2017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06B0-A6E3-41AE-84D8-B0F603C4F12F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3382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Graf funkce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Lze vykreslit funkční graf, když mám předpis funkce.</a:t>
            </a:r>
            <a:br>
              <a:rPr lang="cs-CZ" dirty="0" smtClean="0"/>
            </a:br>
            <a:r>
              <a:rPr lang="cs-CZ" dirty="0" smtClean="0"/>
              <a:t>Ne.</a:t>
            </a:r>
          </a:p>
          <a:p>
            <a:r>
              <a:rPr lang="cs-CZ" dirty="0" smtClean="0"/>
              <a:t>Potřebuji předem funkční hodnoty.</a:t>
            </a:r>
          </a:p>
          <a:p>
            <a:pPr lvl="2"/>
            <a:r>
              <a:rPr lang="cs-CZ" dirty="0" smtClean="0"/>
              <a:t>Spočítám v Excelu </a:t>
            </a:r>
            <a:r>
              <a:rPr lang="cs-CZ" dirty="0" smtClean="0">
                <a:sym typeface="Symbol" panose="05050102010706020507" pitchFamily="18" charset="2"/>
              </a:rPr>
              <a:t> export do textového souboru  upravit na </a:t>
            </a:r>
            <a:r>
              <a:rPr lang="cs-CZ" dirty="0" err="1" smtClean="0">
                <a:sym typeface="Symbol" panose="05050102010706020507" pitchFamily="18" charset="2"/>
              </a:rPr>
              <a:t>x,y</a:t>
            </a:r>
            <a:r>
              <a:rPr lang="cs-CZ" dirty="0" smtClean="0">
                <a:sym typeface="Symbol" panose="05050102010706020507" pitchFamily="18" charset="2"/>
              </a:rPr>
              <a:t>.</a:t>
            </a:r>
          </a:p>
          <a:p>
            <a:pPr lvl="2"/>
            <a:r>
              <a:rPr lang="cs-CZ" dirty="0" smtClean="0">
                <a:sym typeface="Symbol" panose="05050102010706020507" pitchFamily="18" charset="2"/>
              </a:rPr>
              <a:t>V </a:t>
            </a:r>
            <a:r>
              <a:rPr lang="cs-CZ" dirty="0" err="1" smtClean="0">
                <a:sym typeface="Symbol" panose="05050102010706020507" pitchFamily="18" charset="2"/>
              </a:rPr>
              <a:t>AutoCADu</a:t>
            </a:r>
            <a:r>
              <a:rPr lang="cs-CZ" dirty="0" smtClean="0">
                <a:sym typeface="Symbol" panose="05050102010706020507" pitchFamily="18" charset="2"/>
              </a:rPr>
              <a:t> příkaz (křivka, </a:t>
            </a:r>
            <a:r>
              <a:rPr lang="cs-CZ" dirty="0" err="1" smtClean="0">
                <a:sym typeface="Symbol" panose="05050102010706020507" pitchFamily="18" charset="2"/>
              </a:rPr>
              <a:t>spline</a:t>
            </a:r>
            <a:r>
              <a:rPr lang="cs-CZ" dirty="0" smtClean="0">
                <a:sym typeface="Symbol" panose="05050102010706020507" pitchFamily="18" charset="2"/>
              </a:rPr>
              <a:t>) a </a:t>
            </a:r>
            <a:r>
              <a:rPr lang="cs-CZ" dirty="0" err="1" smtClean="0">
                <a:sym typeface="Symbol" panose="05050102010706020507" pitchFamily="18" charset="2"/>
              </a:rPr>
              <a:t>Ctrl+C</a:t>
            </a:r>
            <a:r>
              <a:rPr lang="cs-CZ" dirty="0" smtClean="0">
                <a:sym typeface="Symbol" panose="05050102010706020507" pitchFamily="18" charset="2"/>
              </a:rPr>
              <a:t>, </a:t>
            </a:r>
            <a:r>
              <a:rPr lang="cs-CZ" dirty="0" err="1" smtClean="0">
                <a:sym typeface="Symbol" panose="05050102010706020507" pitchFamily="18" charset="2"/>
              </a:rPr>
              <a:t>Ctrl+V</a:t>
            </a:r>
            <a:r>
              <a:rPr lang="cs-CZ" dirty="0" smtClean="0">
                <a:sym typeface="Symbol" panose="05050102010706020507" pitchFamily="18" charset="2"/>
              </a:rPr>
              <a:t> vložit souřadnice.</a:t>
            </a:r>
          </a:p>
          <a:p>
            <a:r>
              <a:rPr lang="cs-CZ" dirty="0" smtClean="0">
                <a:sym typeface="Symbol" panose="05050102010706020507" pitchFamily="18" charset="2"/>
              </a:rPr>
              <a:t>Soubor se souřadnicemi může být i výsledkem výpočetního programu.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Systémy CAD, Helena Novotná, jaro 2016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06B0-A6E3-41AE-84D8-B0F603C4F12F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17060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3030</TotalTime>
  <Words>110</Words>
  <Application>Microsoft Office PowerPoint</Application>
  <PresentationFormat>Předvádění na obrazovce (4:3)</PresentationFormat>
  <Paragraphs>43</Paragraphs>
  <Slides>5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  <vt:variant>
        <vt:lpstr>Vlastní prezentace</vt:lpstr>
      </vt:variant>
      <vt:variant>
        <vt:i4>7</vt:i4>
      </vt:variant>
    </vt:vector>
  </HeadingPairs>
  <TitlesOfParts>
    <vt:vector size="19" baseType="lpstr">
      <vt:lpstr>Arial</vt:lpstr>
      <vt:lpstr>Calibri</vt:lpstr>
      <vt:lpstr>Century Gothic</vt:lpstr>
      <vt:lpstr>Symbol</vt:lpstr>
      <vt:lpstr>Verdana</vt:lpstr>
      <vt:lpstr>Wingdings 2</vt:lpstr>
      <vt:lpstr>Austin</vt:lpstr>
      <vt:lpstr>Na přání</vt:lpstr>
      <vt:lpstr>Kačena I.</vt:lpstr>
      <vt:lpstr>Kačena II.</vt:lpstr>
      <vt:lpstr>Kačena III.</vt:lpstr>
      <vt:lpstr>Graf funkce</vt:lpstr>
      <vt:lpstr>první body, souř. systémy, ovládání</vt:lpstr>
      <vt:lpstr>druhá možnost, šablona</vt:lpstr>
      <vt:lpstr>třetí – vlastní čáry, šrafy</vt:lpstr>
      <vt:lpstr>čtvrtá – bloky, ext. reference</vt:lpstr>
      <vt:lpstr>pátá</vt:lpstr>
      <vt:lpstr>šestá</vt:lpstr>
      <vt:lpstr>sedmá</vt:lpstr>
    </vt:vector>
  </TitlesOfParts>
  <Company>ÚI PEF MENDELU v Brně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BU51</dc:title>
  <dc:creator>Helena Novotná</dc:creator>
  <cp:lastModifiedBy>Novotná Helena (1856)</cp:lastModifiedBy>
  <cp:revision>216</cp:revision>
  <cp:lastPrinted>2015-11-18T12:16:49Z</cp:lastPrinted>
  <dcterms:created xsi:type="dcterms:W3CDTF">2013-09-03T12:14:22Z</dcterms:created>
  <dcterms:modified xsi:type="dcterms:W3CDTF">2017-03-20T10:46:36Z</dcterms:modified>
</cp:coreProperties>
</file>