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9" r:id="rId3"/>
    <p:sldId id="303" r:id="rId4"/>
    <p:sldId id="257" r:id="rId5"/>
    <p:sldId id="288" r:id="rId6"/>
    <p:sldId id="314" r:id="rId7"/>
    <p:sldId id="312" r:id="rId8"/>
    <p:sldId id="295" r:id="rId9"/>
    <p:sldId id="311" r:id="rId10"/>
    <p:sldId id="319" r:id="rId11"/>
    <p:sldId id="320" r:id="rId12"/>
    <p:sldId id="321" r:id="rId13"/>
    <p:sldId id="296" r:id="rId14"/>
    <p:sldId id="313" r:id="rId15"/>
    <p:sldId id="299" r:id="rId16"/>
    <p:sldId id="323" r:id="rId17"/>
    <p:sldId id="290" r:id="rId18"/>
    <p:sldId id="302" r:id="rId19"/>
    <p:sldId id="322" r:id="rId20"/>
    <p:sldId id="328" r:id="rId21"/>
    <p:sldId id="329" r:id="rId22"/>
    <p:sldId id="292" r:id="rId23"/>
    <p:sldId id="259" r:id="rId24"/>
    <p:sldId id="260" r:id="rId25"/>
    <p:sldId id="286" r:id="rId26"/>
    <p:sldId id="310" r:id="rId27"/>
    <p:sldId id="324" r:id="rId28"/>
    <p:sldId id="326" r:id="rId29"/>
    <p:sldId id="327" r:id="rId30"/>
    <p:sldId id="325" r:id="rId31"/>
    <p:sldId id="264" r:id="rId32"/>
    <p:sldId id="258" r:id="rId33"/>
    <p:sldId id="263" r:id="rId34"/>
    <p:sldId id="265" r:id="rId35"/>
    <p:sldId id="269" r:id="rId36"/>
    <p:sldId id="271" r:id="rId37"/>
    <p:sldId id="272" r:id="rId38"/>
    <p:sldId id="316" r:id="rId39"/>
    <p:sldId id="315" r:id="rId40"/>
    <p:sldId id="317" r:id="rId41"/>
    <p:sldId id="318" r:id="rId42"/>
    <p:sldId id="277" r:id="rId43"/>
    <p:sldId id="278" r:id="rId44"/>
    <p:sldId id="279" r:id="rId45"/>
    <p:sldId id="280" r:id="rId46"/>
    <p:sldId id="281" r:id="rId47"/>
    <p:sldId id="282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2" autoAdjust="0"/>
  </p:normalViewPr>
  <p:slideViewPr>
    <p:cSldViewPr>
      <p:cViewPr>
        <p:scale>
          <a:sx n="130" d="100"/>
          <a:sy n="130" d="100"/>
        </p:scale>
        <p:origin x="-97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E03F-864D-4D7C-BB50-40EFBCE91C2C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9B739-7D8C-481A-A9C9-7C1CEDE1E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3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B739-7D8C-481A-A9C9-7C1CEDE1E3E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21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4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10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1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3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70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45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24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75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08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5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AB14-B18C-4946-9AB7-86D966A66CE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2FB1-2B0A-4D07-A1AE-3D6A65875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8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upload.wikimedia.org/wikipedia/commons/0/0a/Tcpip_vrstvy.sv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upload.wikimedia.org/wikipedia/commons/c/c0/Tcpip_zapouzdreni.sv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3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Rozvaděč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816" y="1600200"/>
            <a:ext cx="32063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Patch</a:t>
            </a:r>
            <a:r>
              <a:rPr lang="cs-CZ" dirty="0" smtClean="0"/>
              <a:t> panel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76872"/>
            <a:ext cx="6397651" cy="210654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732" y="1556792"/>
            <a:ext cx="36140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Zásuvka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860032" y="1772816"/>
            <a:ext cx="3175654" cy="23719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15616" y="1772816"/>
            <a:ext cx="3163486" cy="2371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293096"/>
            <a:ext cx="6435721" cy="2400310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1043608" y="1628800"/>
            <a:ext cx="3312368" cy="266429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kabelu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horizontální </a:t>
            </a:r>
            <a:r>
              <a:rPr lang="cs-CZ" dirty="0"/>
              <a:t>rozvody </a:t>
            </a:r>
            <a:endParaRPr lang="cs-CZ" dirty="0" smtClean="0"/>
          </a:p>
          <a:p>
            <a:pPr lvl="1"/>
            <a:r>
              <a:rPr lang="cs-CZ" dirty="0" smtClean="0"/>
              <a:t>metalický </a:t>
            </a:r>
            <a:r>
              <a:rPr lang="cs-CZ" dirty="0"/>
              <a:t>kabel 4 - párový, impedance 100 </a:t>
            </a:r>
            <a:r>
              <a:rPr lang="el-GR" dirty="0"/>
              <a:t>Ω </a:t>
            </a:r>
            <a:endParaRPr lang="cs-CZ" dirty="0" smtClean="0"/>
          </a:p>
          <a:p>
            <a:pPr lvl="1"/>
            <a:r>
              <a:rPr lang="cs-CZ" dirty="0" smtClean="0"/>
              <a:t>optický </a:t>
            </a:r>
            <a:r>
              <a:rPr lang="cs-CZ" dirty="0"/>
              <a:t>kabel </a:t>
            </a:r>
            <a:r>
              <a:rPr lang="cs-CZ" dirty="0" err="1"/>
              <a:t>multimode</a:t>
            </a:r>
            <a:r>
              <a:rPr lang="cs-CZ" dirty="0"/>
              <a:t> 62,5/125 nebo 50/125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r>
              <a:rPr lang="cs-CZ" dirty="0" smtClean="0"/>
              <a:t>páteřní </a:t>
            </a:r>
            <a:r>
              <a:rPr lang="cs-CZ" dirty="0"/>
              <a:t>rozvody </a:t>
            </a:r>
            <a:endParaRPr lang="cs-CZ" dirty="0" smtClean="0"/>
          </a:p>
          <a:p>
            <a:pPr lvl="1"/>
            <a:r>
              <a:rPr lang="cs-CZ" dirty="0" smtClean="0"/>
              <a:t>metalický </a:t>
            </a:r>
            <a:r>
              <a:rPr lang="cs-CZ" dirty="0"/>
              <a:t>kabel 4 - párový, impedance 100 </a:t>
            </a:r>
            <a:r>
              <a:rPr lang="el-GR" dirty="0"/>
              <a:t>Ω </a:t>
            </a:r>
            <a:endParaRPr lang="cs-CZ" dirty="0" smtClean="0"/>
          </a:p>
          <a:p>
            <a:pPr lvl="1"/>
            <a:r>
              <a:rPr lang="cs-CZ" dirty="0" smtClean="0"/>
              <a:t>optický </a:t>
            </a:r>
            <a:r>
              <a:rPr lang="cs-CZ" dirty="0"/>
              <a:t>kabel </a:t>
            </a:r>
            <a:r>
              <a:rPr lang="cs-CZ" dirty="0" err="1"/>
              <a:t>multimode</a:t>
            </a:r>
            <a:r>
              <a:rPr lang="cs-CZ" dirty="0"/>
              <a:t> </a:t>
            </a:r>
            <a:r>
              <a:rPr lang="cs-CZ" dirty="0" smtClean="0"/>
              <a:t>nebo </a:t>
            </a:r>
            <a:r>
              <a:rPr lang="cs-CZ" dirty="0" err="1"/>
              <a:t>singlemode</a:t>
            </a:r>
            <a:endParaRPr lang="cs-CZ" dirty="0"/>
          </a:p>
        </p:txBody>
      </p:sp>
      <p:pic>
        <p:nvPicPr>
          <p:cNvPr id="2050" name="Picture 2" descr="fiber-optic-cable-internal-structure-single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54239"/>
            <a:ext cx="1619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ulticominc.com/wp-content/uploads/2014/08/fiber-optic-cable-internal-structure-multim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33432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Metalická kabeláž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1268760"/>
            <a:ext cx="2554734" cy="1800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313446"/>
            <a:ext cx="2897991" cy="206788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114800" y="393305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Datový metalický kabel stíněný určený pro horizontální rozvody strukturované kabeláže.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Provedení </a:t>
            </a: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4 páry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Vodič jádro z </a:t>
            </a:r>
            <a:r>
              <a:rPr lang="cs-CZ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mědi </a:t>
            </a:r>
            <a:endParaRPr lang="cs-CZ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Stínění fólie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Vnější plášť PVC 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4114800" y="1227512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Datový metalický kabel určený pro horizontální rozvody strukturované kabeláže. Tento typ kabelu CCA je určen pro ekonomické aplikace.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Provedení </a:t>
            </a: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4 páry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Vodič jádro z CCA (slitina s poměděným povrchem)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Verdana" panose="020B0604030504040204" pitchFamily="34" charset="0"/>
              </a:rPr>
              <a:t>Vnější plášť PVC </a:t>
            </a:r>
            <a:endParaRPr lang="cs-CZ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250039" cy="11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metalických </a:t>
            </a:r>
            <a:r>
              <a:rPr lang="cs-CZ" dirty="0" smtClean="0"/>
              <a:t>kabelážních </a:t>
            </a:r>
            <a:r>
              <a:rPr lang="cs-CZ" dirty="0"/>
              <a:t>systémů </a:t>
            </a:r>
            <a:r>
              <a:rPr lang="cs-CZ" dirty="0" smtClean="0"/>
              <a:t>EIA/TIA </a:t>
            </a:r>
            <a:r>
              <a:rPr lang="cs-CZ" dirty="0"/>
              <a:t>568B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400" b="1" dirty="0"/>
              <a:t>TIA/EIA 568-B </a:t>
            </a:r>
            <a:r>
              <a:rPr lang="cs-CZ" sz="3400" dirty="0" smtClean="0"/>
              <a:t>specifikuje: </a:t>
            </a:r>
            <a:endParaRPr lang="cs-CZ" sz="3400" dirty="0"/>
          </a:p>
          <a:p>
            <a:r>
              <a:rPr lang="cs-CZ" sz="3400" dirty="0" smtClean="0"/>
              <a:t>všeobecné </a:t>
            </a:r>
            <a:r>
              <a:rPr lang="cs-CZ" sz="3400" dirty="0"/>
              <a:t>podmínky pro telekomunikační kabeláž v komerčních prostorách </a:t>
            </a:r>
          </a:p>
          <a:p>
            <a:r>
              <a:rPr lang="cs-CZ" sz="3400" dirty="0" smtClean="0"/>
              <a:t>specifikace </a:t>
            </a:r>
            <a:r>
              <a:rPr lang="cs-CZ" sz="3400" dirty="0"/>
              <a:t>minimálního poloměru ohybu pro </a:t>
            </a:r>
            <a:r>
              <a:rPr lang="cs-CZ" sz="3400" dirty="0" err="1"/>
              <a:t>čtyřpárové</a:t>
            </a:r>
            <a:r>
              <a:rPr lang="cs-CZ" sz="3400" dirty="0"/>
              <a:t> </a:t>
            </a:r>
            <a:r>
              <a:rPr lang="cs-CZ" sz="3400" dirty="0" err="1"/>
              <a:t>patch</a:t>
            </a:r>
            <a:r>
              <a:rPr lang="cs-CZ" sz="3400" dirty="0"/>
              <a:t> kabely </a:t>
            </a:r>
          </a:p>
          <a:p>
            <a:r>
              <a:rPr lang="cs-CZ" sz="3400" dirty="0" smtClean="0"/>
              <a:t>kabelové </a:t>
            </a:r>
            <a:r>
              <a:rPr lang="cs-CZ" sz="3400" dirty="0"/>
              <a:t>prvky a postupy měření pro verifikaci vyrovnané kabeláže krouceným párem </a:t>
            </a:r>
          </a:p>
          <a:p>
            <a:endParaRPr lang="cs-CZ" sz="3400" b="1" dirty="0" smtClean="0"/>
          </a:p>
          <a:p>
            <a:pPr marL="0" indent="0">
              <a:buNone/>
            </a:pPr>
            <a:r>
              <a:rPr lang="cs-CZ" sz="3800" b="1" dirty="0" smtClean="0"/>
              <a:t>Klasifikace </a:t>
            </a:r>
            <a:r>
              <a:rPr lang="cs-CZ" sz="3800" dirty="0"/>
              <a:t>	</a:t>
            </a:r>
            <a:r>
              <a:rPr lang="cs-CZ" sz="3800" b="1" dirty="0" smtClean="0"/>
              <a:t>Pásmo </a:t>
            </a:r>
            <a:r>
              <a:rPr lang="cs-CZ" sz="3800" dirty="0"/>
              <a:t>	</a:t>
            </a:r>
            <a:r>
              <a:rPr lang="cs-CZ" sz="3800" dirty="0" smtClean="0"/>
              <a:t>	</a:t>
            </a:r>
            <a:r>
              <a:rPr lang="cs-CZ" sz="3800" b="1" dirty="0" smtClean="0"/>
              <a:t>Podporované </a:t>
            </a:r>
            <a:r>
              <a:rPr lang="cs-CZ" sz="3800" b="1" dirty="0"/>
              <a:t>aplikace </a:t>
            </a:r>
            <a:r>
              <a:rPr lang="cs-CZ" sz="3800" dirty="0"/>
              <a:t>	</a:t>
            </a:r>
          </a:p>
          <a:p>
            <a:pPr marL="0" indent="0">
              <a:buNone/>
            </a:pPr>
            <a:r>
              <a:rPr lang="pl-PL" sz="3800" dirty="0"/>
              <a:t>Kategorie 1 	</a:t>
            </a:r>
            <a:r>
              <a:rPr lang="pl-PL" sz="3800" dirty="0" smtClean="0"/>
              <a:t>do </a:t>
            </a:r>
            <a:r>
              <a:rPr lang="pl-PL" sz="3800" dirty="0"/>
              <a:t>100 kHz 	</a:t>
            </a:r>
            <a:r>
              <a:rPr lang="pl-PL" sz="3800" dirty="0" smtClean="0"/>
              <a:t>analogový </a:t>
            </a:r>
            <a:r>
              <a:rPr lang="pl-PL" sz="3800" dirty="0"/>
              <a:t>telefon 	</a:t>
            </a:r>
          </a:p>
          <a:p>
            <a:pPr marL="0" indent="0">
              <a:buNone/>
            </a:pPr>
            <a:r>
              <a:rPr lang="pl-PL" sz="3800" dirty="0"/>
              <a:t>Kategorie 2 	</a:t>
            </a:r>
            <a:r>
              <a:rPr lang="pl-PL" sz="3800" dirty="0" smtClean="0"/>
              <a:t>do </a:t>
            </a:r>
            <a:r>
              <a:rPr lang="pl-PL" sz="3800" dirty="0"/>
              <a:t>1 MHz 	</a:t>
            </a:r>
            <a:r>
              <a:rPr lang="pl-PL" sz="3800" dirty="0" smtClean="0"/>
              <a:t>telefon</a:t>
            </a:r>
            <a:r>
              <a:rPr lang="pl-PL" sz="3800" dirty="0"/>
              <a:t>, ISDN 	</a:t>
            </a:r>
          </a:p>
          <a:p>
            <a:pPr marL="0" indent="0">
              <a:buNone/>
            </a:pPr>
            <a:r>
              <a:rPr lang="cs-CZ" sz="3800" dirty="0"/>
              <a:t>Kategorie 3 	</a:t>
            </a:r>
            <a:r>
              <a:rPr lang="cs-CZ" sz="3800" dirty="0" smtClean="0"/>
              <a:t>do </a:t>
            </a:r>
            <a:r>
              <a:rPr lang="cs-CZ" sz="3800" dirty="0"/>
              <a:t>16 MHz 	</a:t>
            </a:r>
            <a:r>
              <a:rPr lang="cs-CZ" sz="3800" dirty="0" err="1" smtClean="0"/>
              <a:t>Ethernet</a:t>
            </a:r>
            <a:r>
              <a:rPr lang="cs-CZ" sz="3800" dirty="0" smtClean="0"/>
              <a:t> </a:t>
            </a:r>
            <a:r>
              <a:rPr lang="cs-CZ" sz="3800" dirty="0"/>
              <a:t>10Base-T, Token Ring 4 MB </a:t>
            </a:r>
          </a:p>
          <a:p>
            <a:pPr marL="0" indent="0">
              <a:buNone/>
            </a:pPr>
            <a:r>
              <a:rPr lang="cs-CZ" sz="3800" dirty="0"/>
              <a:t>Kategorie 4 	</a:t>
            </a:r>
            <a:r>
              <a:rPr lang="cs-CZ" sz="3800" dirty="0" smtClean="0"/>
              <a:t>do </a:t>
            </a:r>
            <a:r>
              <a:rPr lang="cs-CZ" sz="3800" dirty="0"/>
              <a:t>20 MHz 	</a:t>
            </a:r>
            <a:r>
              <a:rPr lang="cs-CZ" sz="3800" dirty="0" smtClean="0"/>
              <a:t>Token </a:t>
            </a:r>
            <a:r>
              <a:rPr lang="cs-CZ" sz="3800" dirty="0"/>
              <a:t>Ring 16 MB 	</a:t>
            </a:r>
          </a:p>
          <a:p>
            <a:pPr marL="0" indent="0">
              <a:buNone/>
            </a:pPr>
            <a:r>
              <a:rPr lang="cs-CZ" sz="5100" b="1" dirty="0">
                <a:solidFill>
                  <a:srgbClr val="FF0000"/>
                </a:solidFill>
              </a:rPr>
              <a:t>Kategorie 5 	</a:t>
            </a:r>
            <a:r>
              <a:rPr lang="cs-CZ" sz="5100" b="1" dirty="0" smtClean="0">
                <a:solidFill>
                  <a:srgbClr val="FF0000"/>
                </a:solidFill>
              </a:rPr>
              <a:t>do </a:t>
            </a:r>
            <a:r>
              <a:rPr lang="cs-CZ" sz="5100" b="1" dirty="0">
                <a:solidFill>
                  <a:srgbClr val="FF0000"/>
                </a:solidFill>
              </a:rPr>
              <a:t>100 MHz 	</a:t>
            </a:r>
            <a:r>
              <a:rPr lang="cs-CZ" sz="5100" b="1" dirty="0" smtClean="0">
                <a:solidFill>
                  <a:srgbClr val="FF0000"/>
                </a:solidFill>
              </a:rPr>
              <a:t>Fast </a:t>
            </a:r>
            <a:r>
              <a:rPr lang="cs-CZ" sz="5100" b="1" dirty="0" err="1">
                <a:solidFill>
                  <a:srgbClr val="FF0000"/>
                </a:solidFill>
              </a:rPr>
              <a:t>Ethernet</a:t>
            </a:r>
            <a:r>
              <a:rPr lang="cs-CZ" sz="5100" b="1" dirty="0">
                <a:solidFill>
                  <a:srgbClr val="FF0000"/>
                </a:solidFill>
              </a:rPr>
              <a:t> (100Base-Tx), </a:t>
            </a:r>
          </a:p>
          <a:p>
            <a:pPr marL="0" indent="0">
              <a:buNone/>
            </a:pPr>
            <a:r>
              <a:rPr lang="cs-CZ" sz="5100" b="1" dirty="0">
                <a:solidFill>
                  <a:srgbClr val="FF0000"/>
                </a:solidFill>
              </a:rPr>
              <a:t>Kategorie 5e 	</a:t>
            </a:r>
            <a:r>
              <a:rPr lang="cs-CZ" sz="5100" b="1" dirty="0" smtClean="0">
                <a:solidFill>
                  <a:srgbClr val="FF0000"/>
                </a:solidFill>
              </a:rPr>
              <a:t>do </a:t>
            </a:r>
            <a:r>
              <a:rPr lang="cs-CZ" sz="5100" b="1" dirty="0">
                <a:solidFill>
                  <a:srgbClr val="FF0000"/>
                </a:solidFill>
              </a:rPr>
              <a:t>100 MHz 	</a:t>
            </a:r>
            <a:r>
              <a:rPr lang="cs-CZ" sz="5100" b="1" dirty="0" smtClean="0">
                <a:solidFill>
                  <a:srgbClr val="FF0000"/>
                </a:solidFill>
              </a:rPr>
              <a:t>Gigabit </a:t>
            </a:r>
            <a:r>
              <a:rPr lang="cs-CZ" sz="5100" b="1" dirty="0" err="1">
                <a:solidFill>
                  <a:srgbClr val="FF0000"/>
                </a:solidFill>
              </a:rPr>
              <a:t>Ethernet</a:t>
            </a:r>
            <a:r>
              <a:rPr lang="cs-CZ" sz="5100" b="1" dirty="0">
                <a:solidFill>
                  <a:srgbClr val="FF0000"/>
                </a:solidFill>
              </a:rPr>
              <a:t> (1000Base-T) </a:t>
            </a:r>
          </a:p>
          <a:p>
            <a:pPr marL="0" indent="0">
              <a:buNone/>
            </a:pPr>
            <a:r>
              <a:rPr lang="cs-CZ" sz="5100" b="1" dirty="0">
                <a:solidFill>
                  <a:srgbClr val="FF0000"/>
                </a:solidFill>
              </a:rPr>
              <a:t>Kategorie 6 	</a:t>
            </a:r>
            <a:r>
              <a:rPr lang="cs-CZ" sz="5100" b="1" dirty="0" smtClean="0">
                <a:solidFill>
                  <a:srgbClr val="FF0000"/>
                </a:solidFill>
              </a:rPr>
              <a:t>do </a:t>
            </a:r>
            <a:r>
              <a:rPr lang="cs-CZ" sz="5100" b="1" dirty="0">
                <a:solidFill>
                  <a:srgbClr val="FF0000"/>
                </a:solidFill>
              </a:rPr>
              <a:t>250 MHz 	</a:t>
            </a:r>
            <a:r>
              <a:rPr lang="cs-CZ" sz="5100" b="1" dirty="0" smtClean="0">
                <a:solidFill>
                  <a:srgbClr val="FF0000"/>
                </a:solidFill>
              </a:rPr>
              <a:t>Gigabit </a:t>
            </a:r>
            <a:r>
              <a:rPr lang="cs-CZ" sz="5100" b="1" dirty="0" err="1">
                <a:solidFill>
                  <a:srgbClr val="FF0000"/>
                </a:solidFill>
              </a:rPr>
              <a:t>Ethernet</a:t>
            </a:r>
            <a:r>
              <a:rPr lang="cs-CZ" sz="5100" b="1" dirty="0">
                <a:solidFill>
                  <a:srgbClr val="FF0000"/>
                </a:solidFill>
              </a:rPr>
              <a:t> (1000Base-T) </a:t>
            </a:r>
          </a:p>
          <a:p>
            <a:pPr marL="0" indent="0">
              <a:buNone/>
            </a:pPr>
            <a:r>
              <a:rPr lang="cs-CZ" sz="5100" b="1" dirty="0">
                <a:solidFill>
                  <a:srgbClr val="FF0000"/>
                </a:solidFill>
              </a:rPr>
              <a:t>Kategorie 6a 	</a:t>
            </a:r>
            <a:r>
              <a:rPr lang="cs-CZ" sz="5100" b="1" dirty="0" smtClean="0">
                <a:solidFill>
                  <a:srgbClr val="FF0000"/>
                </a:solidFill>
              </a:rPr>
              <a:t>do </a:t>
            </a:r>
            <a:r>
              <a:rPr lang="cs-CZ" sz="5100" b="1" dirty="0">
                <a:solidFill>
                  <a:srgbClr val="FF0000"/>
                </a:solidFill>
              </a:rPr>
              <a:t>500 MHz 	</a:t>
            </a:r>
            <a:r>
              <a:rPr lang="cs-CZ" sz="5100" b="1" dirty="0" smtClean="0">
                <a:solidFill>
                  <a:srgbClr val="FF0000"/>
                </a:solidFill>
              </a:rPr>
              <a:t>10G </a:t>
            </a:r>
            <a:r>
              <a:rPr lang="cs-CZ" sz="5100" b="1" dirty="0" err="1">
                <a:solidFill>
                  <a:srgbClr val="FF0000"/>
                </a:solidFill>
              </a:rPr>
              <a:t>Ethernet</a:t>
            </a:r>
            <a:r>
              <a:rPr lang="cs-CZ" sz="5100" b="1" dirty="0">
                <a:solidFill>
                  <a:srgbClr val="FF0000"/>
                </a:solidFill>
              </a:rPr>
              <a:t> (10GBaseT) 	</a:t>
            </a:r>
          </a:p>
          <a:p>
            <a:pPr marL="0" indent="0">
              <a:buNone/>
            </a:pPr>
            <a:r>
              <a:rPr lang="cs-CZ" sz="5100" b="1" dirty="0">
                <a:solidFill>
                  <a:srgbClr val="FF0000"/>
                </a:solidFill>
              </a:rPr>
              <a:t>Kategorie 7 	</a:t>
            </a:r>
            <a:r>
              <a:rPr lang="cs-CZ" sz="5100" b="1" dirty="0" smtClean="0">
                <a:solidFill>
                  <a:srgbClr val="FF0000"/>
                </a:solidFill>
              </a:rPr>
              <a:t>do </a:t>
            </a:r>
            <a:r>
              <a:rPr lang="cs-CZ" sz="5100" b="1" dirty="0">
                <a:solidFill>
                  <a:srgbClr val="FF0000"/>
                </a:solidFill>
              </a:rPr>
              <a:t>600 MHz 	</a:t>
            </a:r>
            <a:r>
              <a:rPr lang="cs-CZ" sz="5100" b="1" dirty="0" smtClean="0">
                <a:solidFill>
                  <a:srgbClr val="FF0000"/>
                </a:solidFill>
              </a:rPr>
              <a:t>10G </a:t>
            </a:r>
            <a:r>
              <a:rPr lang="cs-CZ" sz="5100" b="1" dirty="0" err="1">
                <a:solidFill>
                  <a:srgbClr val="FF0000"/>
                </a:solidFill>
              </a:rPr>
              <a:t>Ethernet</a:t>
            </a:r>
            <a:r>
              <a:rPr lang="cs-CZ" sz="5100" b="1" dirty="0">
                <a:solidFill>
                  <a:srgbClr val="FF0000"/>
                </a:solidFill>
              </a:rPr>
              <a:t> (10GBaseT) </a:t>
            </a:r>
            <a:r>
              <a:rPr lang="cs-CZ" sz="3400" b="1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88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fyzická délka </a:t>
            </a:r>
            <a:r>
              <a:rPr lang="cs-CZ" dirty="0" smtClean="0"/>
              <a:t>trasy nesmí </a:t>
            </a:r>
            <a:r>
              <a:rPr lang="cs-CZ" dirty="0"/>
              <a:t>překročit 100 metrů </a:t>
            </a:r>
            <a:endParaRPr lang="cs-CZ" dirty="0" smtClean="0"/>
          </a:p>
          <a:p>
            <a:r>
              <a:rPr lang="cs-CZ" dirty="0" smtClean="0"/>
              <a:t>fyzický </a:t>
            </a:r>
            <a:r>
              <a:rPr lang="cs-CZ" dirty="0"/>
              <a:t>délka </a:t>
            </a:r>
            <a:r>
              <a:rPr lang="cs-CZ" dirty="0" smtClean="0"/>
              <a:t>horizontálního </a:t>
            </a:r>
            <a:r>
              <a:rPr lang="cs-CZ" dirty="0"/>
              <a:t>kabelu nesmí překročit 90 metrů </a:t>
            </a:r>
            <a:endParaRPr lang="cs-CZ" dirty="0" smtClean="0"/>
          </a:p>
          <a:p>
            <a:r>
              <a:rPr lang="cs-CZ" dirty="0" smtClean="0"/>
              <a:t>délka </a:t>
            </a:r>
            <a:r>
              <a:rPr lang="cs-CZ" dirty="0"/>
              <a:t>propojovacích kabelů na pracovišti, zapojených do vývodů datové zásuvky pro více </a:t>
            </a:r>
            <a:r>
              <a:rPr lang="cs-CZ" dirty="0" smtClean="0"/>
              <a:t>uživatelů</a:t>
            </a:r>
            <a:r>
              <a:rPr lang="en-US" dirty="0" smtClean="0"/>
              <a:t> &lt;</a:t>
            </a:r>
            <a:r>
              <a:rPr lang="cs-CZ" dirty="0" smtClean="0"/>
              <a:t> </a:t>
            </a:r>
            <a:r>
              <a:rPr lang="cs-CZ" dirty="0"/>
              <a:t>20 </a:t>
            </a:r>
            <a:r>
              <a:rPr lang="cs-CZ" dirty="0" smtClean="0"/>
              <a:t>m </a:t>
            </a:r>
          </a:p>
          <a:p>
            <a:r>
              <a:rPr lang="cs-CZ" dirty="0" smtClean="0"/>
              <a:t>délka </a:t>
            </a:r>
            <a:r>
              <a:rPr lang="cs-CZ" dirty="0"/>
              <a:t>propojovacích kabelů 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/>
              <a:t>5 </a:t>
            </a:r>
            <a:r>
              <a:rPr lang="cs-CZ" dirty="0" smtClean="0"/>
              <a:t>m</a:t>
            </a:r>
            <a:endParaRPr lang="en-US" dirty="0" smtClean="0"/>
          </a:p>
          <a:p>
            <a:r>
              <a:rPr lang="cs-CZ" dirty="0" smtClean="0"/>
              <a:t>počet </a:t>
            </a:r>
            <a:r>
              <a:rPr lang="cs-CZ" dirty="0"/>
              <a:t>zásuvek strukturované kabeláže na </a:t>
            </a:r>
            <a:r>
              <a:rPr lang="cs-CZ" dirty="0" smtClean="0"/>
              <a:t>pracoviště</a:t>
            </a:r>
            <a:r>
              <a:rPr lang="en-US" dirty="0" smtClean="0"/>
              <a:t>, </a:t>
            </a:r>
            <a:r>
              <a:rPr lang="cs-CZ" dirty="0" smtClean="0"/>
              <a:t>plochu místnosti</a:t>
            </a:r>
            <a:endParaRPr lang="cs-CZ" dirty="0"/>
          </a:p>
          <a:p>
            <a:pPr lvl="1"/>
            <a:r>
              <a:rPr lang="cs-CZ" dirty="0" smtClean="0"/>
              <a:t>dle </a:t>
            </a:r>
            <a:r>
              <a:rPr lang="cs-CZ" dirty="0"/>
              <a:t>ISO/IEC 11801 </a:t>
            </a:r>
            <a:r>
              <a:rPr lang="cs-CZ" dirty="0" smtClean="0"/>
              <a:t>- min. 1 zásuvka (2 datové vývody) na </a:t>
            </a:r>
            <a:r>
              <a:rPr lang="cs-CZ" dirty="0"/>
              <a:t>10m</a:t>
            </a:r>
            <a:r>
              <a:rPr lang="cs-CZ" baseline="30000" dirty="0"/>
              <a:t>2</a:t>
            </a:r>
            <a:r>
              <a:rPr lang="cs-CZ" dirty="0"/>
              <a:t> užitné </a:t>
            </a:r>
            <a:r>
              <a:rPr lang="cs-CZ" dirty="0" smtClean="0"/>
              <a:t>plochy</a:t>
            </a:r>
            <a:endParaRPr lang="cs-CZ" dirty="0"/>
          </a:p>
          <a:p>
            <a:pPr lvl="1"/>
            <a:r>
              <a:rPr lang="cs-CZ" dirty="0" smtClean="0"/>
              <a:t>pro každé pracovní místo ideálně 1 </a:t>
            </a:r>
            <a:r>
              <a:rPr lang="cs-CZ" dirty="0"/>
              <a:t>zásuvka (2 datové vývody)</a:t>
            </a:r>
            <a:endParaRPr lang="cs-CZ" dirty="0" smtClean="0"/>
          </a:p>
          <a:p>
            <a:pPr lvl="1"/>
            <a:r>
              <a:rPr lang="cs-CZ" dirty="0" smtClean="0"/>
              <a:t>je </a:t>
            </a:r>
            <a:r>
              <a:rPr lang="cs-CZ" dirty="0"/>
              <a:t>doporučeno na 10m</a:t>
            </a:r>
            <a:r>
              <a:rPr lang="cs-CZ" baseline="30000" dirty="0"/>
              <a:t>2</a:t>
            </a:r>
            <a:r>
              <a:rPr lang="cs-CZ" dirty="0"/>
              <a:t> instalovat 2 </a:t>
            </a:r>
            <a:r>
              <a:rPr lang="cs-CZ" dirty="0" smtClean="0"/>
              <a:t>telekomunikační </a:t>
            </a:r>
            <a:r>
              <a:rPr lang="cs-CZ" dirty="0"/>
              <a:t>zásuvky.</a:t>
            </a:r>
          </a:p>
          <a:p>
            <a:pPr lvl="1"/>
            <a:r>
              <a:rPr lang="cs-CZ" dirty="0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cs-CZ" dirty="0" smtClean="0"/>
              <a:t>č</a:t>
            </a:r>
            <a:r>
              <a:rPr lang="en-US" dirty="0" err="1" smtClean="0"/>
              <a:t>tu</a:t>
            </a:r>
            <a:r>
              <a:rPr lang="cs-CZ" dirty="0" smtClean="0"/>
              <a:t> </a:t>
            </a:r>
            <a:r>
              <a:rPr lang="cs-CZ" dirty="0"/>
              <a:t>lidí v </a:t>
            </a:r>
            <a:r>
              <a:rPr lang="cs-CZ" dirty="0" smtClean="0"/>
              <a:t>místnosti – na </a:t>
            </a:r>
            <a:r>
              <a:rPr lang="cs-CZ" dirty="0"/>
              <a:t>každého člověka 2 </a:t>
            </a:r>
            <a:r>
              <a:rPr lang="cs-CZ" dirty="0" smtClean="0"/>
              <a:t>lépe 4 vývody, na </a:t>
            </a:r>
            <a:r>
              <a:rPr lang="cs-CZ" dirty="0"/>
              <a:t>celou místnost počítat min. 2 vývody navíc.</a:t>
            </a:r>
          </a:p>
          <a:p>
            <a:pPr lvl="1"/>
            <a:r>
              <a:rPr lang="cs-CZ" dirty="0" smtClean="0"/>
              <a:t>přihlédnout k charakteru </a:t>
            </a:r>
            <a:r>
              <a:rPr lang="cs-CZ" dirty="0"/>
              <a:t>činnosti v </a:t>
            </a:r>
            <a:r>
              <a:rPr lang="cs-CZ" dirty="0" smtClean="0"/>
              <a:t>prostorách</a:t>
            </a:r>
          </a:p>
          <a:p>
            <a:pPr lvl="2"/>
            <a:r>
              <a:rPr lang="cs-CZ" dirty="0" smtClean="0"/>
              <a:t>běžná kancelářská </a:t>
            </a:r>
            <a:r>
              <a:rPr lang="cs-CZ" dirty="0"/>
              <a:t>činnost </a:t>
            </a:r>
            <a:r>
              <a:rPr lang="cs-CZ" dirty="0" smtClean="0"/>
              <a:t>– </a:t>
            </a:r>
            <a:r>
              <a:rPr lang="cs-CZ" dirty="0"/>
              <a:t>2 datové vývody na pracoviště (počítač + telefon) + rezerva na tiskárny a pod. </a:t>
            </a:r>
            <a:endParaRPr lang="cs-CZ" dirty="0" smtClean="0"/>
          </a:p>
          <a:p>
            <a:pPr lvl="2"/>
            <a:r>
              <a:rPr lang="cs-CZ" dirty="0" smtClean="0"/>
              <a:t>vývojová </a:t>
            </a:r>
            <a:r>
              <a:rPr lang="cs-CZ" dirty="0"/>
              <a:t>a specializovaná pracoviště </a:t>
            </a:r>
            <a:r>
              <a:rPr lang="cs-CZ" dirty="0" smtClean="0"/>
              <a:t>– až 6 </a:t>
            </a:r>
            <a:r>
              <a:rPr lang="cs-CZ" dirty="0"/>
              <a:t>datových vývodů na pracoviště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doplňování je vždy dražší.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://www.cs.vsb.cz/grygarek/PS/ucebna/G317B_detai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7" y="1600200"/>
            <a:ext cx="4791043" cy="32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QSZNug4keqJ3pXsFMexHHZQWrP6sQIix_4vqECCWPfOlgWPRA_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50" y="1647092"/>
            <a:ext cx="2781300" cy="20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enova.cz/images/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36901"/>
            <a:ext cx="49339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8" y="1630270"/>
            <a:ext cx="8559983" cy="35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Realizace, měření, certifikace</a:t>
            </a:r>
            <a:endParaRPr lang="cs-CZ" dirty="0"/>
          </a:p>
        </p:txBody>
      </p:sp>
      <p:pic>
        <p:nvPicPr>
          <p:cNvPr id="5124" name="Picture 4" descr="https://encrypted-tbn2.gstatic.com/images?q=tbn:ANd9GcSBXdY9-TTw5Md7AV-Wp0CmExrdOw4N3EsgPqVhrRqTGCiwfs0f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3250704" cy="24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ScDfnB67z8GEmDG5TPIaDppsLLzhDt0D-T7KCxMZUx9KcG7L0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9636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static.com/images?q=tbn:ANd9GcRHEHLCSeFh9zimQlnYrxSOjxbgBI3BlrnpHpR9OntFORG3C0TB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781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0.gstatic.com/images?q=tbn:ANd9GcSzBqIJ7BR-5_Yg6kxFzWuFiw9KNSZfLEPOH7QtR4rW5y9L01Q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77" y="4507376"/>
            <a:ext cx="3057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static.com/images?q=tbn:ANd9GcT9XReDSYkZYLgMNU86LJ6tAbJXMpBxPWxdAUR7rJKIdJLC39P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41167"/>
            <a:ext cx="1899137" cy="12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1.gstatic.com/images?q=tbn:ANd9GcSFyxKXDAFHiW01THWDUhMQ_F5OrHDDbzxCKMD0HyxpVo4RJ1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93" y="4063336"/>
            <a:ext cx="1191753" cy="11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dříve vypadalo</a:t>
            </a:r>
            <a:endParaRPr lang="cs-CZ" dirty="0"/>
          </a:p>
        </p:txBody>
      </p:sp>
      <p:pic>
        <p:nvPicPr>
          <p:cNvPr id="3074" name="Picture 2" descr="https://encrypted-tbn1.gstatic.com/images?q=tbn:ANd9GcRwaPKoJNPPko2RfdR8wrRRg79wofMBec3BONjMH6qC8FN8IM5l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50" y="1817026"/>
            <a:ext cx="2045390" cy="15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c191.4shared.com/doc/jh1P3C3g/preview_html_48802f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54542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6732240" y="4077072"/>
            <a:ext cx="2016224" cy="1224136"/>
          </a:xfrm>
          <a:prstGeom prst="cloudCallout">
            <a:avLst>
              <a:gd name="adj1" fmla="val -115622"/>
              <a:gd name="adj2" fmla="val -67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Brána/</a:t>
            </a:r>
            <a:br>
              <a:rPr lang="cs-CZ" sz="2000" dirty="0" smtClean="0"/>
            </a:br>
            <a:r>
              <a:rPr lang="cs-CZ" sz="2000" dirty="0" smtClean="0"/>
              <a:t>Směrovač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910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Propojovací panel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08" y="2276872"/>
            <a:ext cx="2333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79" y="2276872"/>
            <a:ext cx="41571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Datová zásuvka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0" y="4077072"/>
            <a:ext cx="2704640" cy="20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47" y="2800567"/>
            <a:ext cx="2446403" cy="183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69104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prvky</a:t>
            </a:r>
            <a:r>
              <a:rPr lang="en-US" dirty="0" smtClean="0"/>
              <a:t> – IT </a:t>
            </a:r>
            <a:r>
              <a:rPr lang="en-US" dirty="0" err="1" smtClean="0"/>
              <a:t>specialista</a:t>
            </a:r>
            <a:endParaRPr lang="cs-CZ" dirty="0"/>
          </a:p>
        </p:txBody>
      </p:sp>
      <p:pic>
        <p:nvPicPr>
          <p:cNvPr id="8194" name="Picture 2" descr="http://www.techulator.com/attachments/Resources/8228-22434-TP-Link-TL-WR1043ND-WiFi-Router-Review-Best-WiFi-Router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2" y="1378462"/>
            <a:ext cx="2352584" cy="16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hannelpronetwork.com/sites/default/files/styles/large/public/thumbnails/news/hp-5412r-zl2-switch2.png?itok=Jn5HiUG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5148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encrypted-tbn3.gstatic.com/images?q=tbn:ANd9GcRu7IraigkfCzy5wNLb1hwMYUgWblJS99IVE_Wj7375Ok3tlz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3" y="3140967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encrypted-tbn3.gstatic.com/images?q=tbn:ANd9GcSw8osjxVWnVoM7SWQbPQDyJkFXlBcemZafd-6KP7j3s939AIwo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94" y="5086584"/>
            <a:ext cx="34671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počítačových sítí – role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Podle postavení uzlů</a:t>
            </a:r>
          </a:p>
          <a:p>
            <a:r>
              <a:rPr lang="cs-CZ" dirty="0" smtClean="0"/>
              <a:t>Peer-to-peer („rovný s rovným“, P2P)</a:t>
            </a:r>
          </a:p>
          <a:p>
            <a:r>
              <a:rPr lang="cs-CZ" dirty="0" smtClean="0"/>
              <a:t>Klient-server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6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počítačových sítí - topologie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Podle rozlehlosti</a:t>
            </a:r>
          </a:p>
          <a:p>
            <a:r>
              <a:rPr lang="cs-CZ" b="1" dirty="0" smtClean="0"/>
              <a:t>LAN</a:t>
            </a:r>
            <a:r>
              <a:rPr lang="cs-CZ" dirty="0" smtClean="0"/>
              <a:t> (</a:t>
            </a:r>
            <a:r>
              <a:rPr lang="cs-CZ" dirty="0" err="1" smtClean="0"/>
              <a:t>Local</a:t>
            </a:r>
            <a:r>
              <a:rPr lang="cs-CZ" dirty="0" smtClean="0"/>
              <a:t> Area Network) lokální počítačová síť, </a:t>
            </a:r>
            <a:endParaRPr lang="en-US" dirty="0" smtClean="0"/>
          </a:p>
          <a:p>
            <a:pPr lvl="1"/>
            <a:r>
              <a:rPr lang="cs-CZ" dirty="0" smtClean="0"/>
              <a:t>lokální síť nebo místní síť, je to síť spojující uzly v rámci jedné budovy nebo několika blízkých budov, </a:t>
            </a:r>
            <a:endParaRPr lang="en-US" dirty="0"/>
          </a:p>
          <a:p>
            <a:pPr lvl="1"/>
            <a:r>
              <a:rPr lang="cs-CZ" dirty="0" smtClean="0"/>
              <a:t>vzdálenosti stovky metrů až kilometry (při použití optiky), </a:t>
            </a:r>
            <a:endParaRPr lang="en-US" dirty="0" smtClean="0"/>
          </a:p>
          <a:p>
            <a:pPr lvl="1"/>
            <a:r>
              <a:rPr lang="cs-CZ" dirty="0" smtClean="0"/>
              <a:t>nejpoužívanějším typem je </a:t>
            </a:r>
            <a:r>
              <a:rPr lang="cs-CZ" dirty="0" err="1" smtClean="0"/>
              <a:t>Ethernet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b="1" dirty="0" smtClean="0"/>
              <a:t>MAN</a:t>
            </a:r>
            <a:r>
              <a:rPr lang="cs-CZ" dirty="0" smtClean="0"/>
              <a:t> (Metropolitan Area Network) metropolitní síť</a:t>
            </a:r>
            <a:endParaRPr lang="en-US" dirty="0" smtClean="0"/>
          </a:p>
          <a:p>
            <a:pPr lvl="1"/>
            <a:r>
              <a:rPr lang="cs-CZ" dirty="0" smtClean="0"/>
              <a:t>propojuj</a:t>
            </a:r>
            <a:r>
              <a:rPr lang="en-US" dirty="0" smtClean="0"/>
              <a:t>e</a:t>
            </a:r>
            <a:r>
              <a:rPr lang="cs-CZ" dirty="0" smtClean="0"/>
              <a:t> lokální sítě v městské zástavbě, </a:t>
            </a:r>
            <a:endParaRPr lang="en-US" dirty="0" smtClean="0"/>
          </a:p>
          <a:p>
            <a:pPr lvl="1"/>
            <a:r>
              <a:rPr lang="cs-CZ" dirty="0" smtClean="0"/>
              <a:t>spojuje vzdálenosti řádově jednotek až desítek kilometrů</a:t>
            </a:r>
            <a:endParaRPr lang="en-US" dirty="0" smtClean="0"/>
          </a:p>
          <a:p>
            <a:pPr lvl="1"/>
            <a:r>
              <a:rPr lang="cs-CZ" dirty="0" smtClean="0"/>
              <a:t>rozlehlost je tedy větší než rozlehlost LAN, ale menší než rozlehlost WAN.</a:t>
            </a:r>
          </a:p>
          <a:p>
            <a:r>
              <a:rPr lang="cs-CZ" b="1" dirty="0" smtClean="0"/>
              <a:t>WAN</a:t>
            </a:r>
            <a:r>
              <a:rPr lang="cs-CZ" dirty="0" smtClean="0"/>
              <a:t> (</a:t>
            </a:r>
            <a:r>
              <a:rPr lang="cs-CZ" dirty="0" err="1" smtClean="0"/>
              <a:t>Wide</a:t>
            </a:r>
            <a:r>
              <a:rPr lang="cs-CZ" dirty="0" smtClean="0"/>
              <a:t> Area Network) </a:t>
            </a:r>
            <a:endParaRPr lang="en-US" dirty="0" smtClean="0"/>
          </a:p>
          <a:p>
            <a:pPr lvl="1"/>
            <a:r>
              <a:rPr lang="cs-CZ" dirty="0" smtClean="0"/>
              <a:t>rozlehlá síť, je to síť spojující LAN a MAN sítě, </a:t>
            </a:r>
            <a:endParaRPr lang="en-US" dirty="0" smtClean="0"/>
          </a:p>
          <a:p>
            <a:pPr lvl="1"/>
            <a:r>
              <a:rPr lang="cs-CZ" dirty="0" smtClean="0"/>
              <a:t>působnost (třeba i po celém státě, kontinentu nebo kamkoliv na zeměkouli nebo i do nejbližšího vesmíru).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PoE</a:t>
            </a:r>
            <a:r>
              <a:rPr lang="cs-CZ" dirty="0"/>
              <a:t> (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Ethernet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100Base-TX </a:t>
            </a:r>
            <a:r>
              <a:rPr lang="cs-CZ" dirty="0"/>
              <a:t>jsou využívány jen 4 vodiče z celkových </a:t>
            </a:r>
            <a:r>
              <a:rPr lang="cs-CZ" dirty="0" smtClean="0"/>
              <a:t>osmi</a:t>
            </a:r>
          </a:p>
          <a:p>
            <a:pPr lvl="1"/>
            <a:r>
              <a:rPr lang="cs-CZ" dirty="0" smtClean="0"/>
              <a:t>zbývající </a:t>
            </a:r>
            <a:r>
              <a:rPr lang="cs-CZ" dirty="0"/>
              <a:t>čtyři vodiče se dají použít pro napájení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1000Base-T </a:t>
            </a:r>
          </a:p>
          <a:p>
            <a:pPr lvl="1"/>
            <a:r>
              <a:rPr lang="cs-CZ" dirty="0" smtClean="0"/>
              <a:t>využívá </a:t>
            </a:r>
            <a:r>
              <a:rPr lang="cs-CZ" dirty="0"/>
              <a:t>všech čtyř párů v datovém kabelu strukturované </a:t>
            </a:r>
            <a:r>
              <a:rPr lang="cs-CZ" dirty="0" smtClean="0"/>
              <a:t>kabeláže</a:t>
            </a:r>
            <a:endParaRPr lang="cs-CZ" dirty="0"/>
          </a:p>
        </p:txBody>
      </p:sp>
      <p:pic>
        <p:nvPicPr>
          <p:cNvPr id="2050" name="Picture 2" descr="http://img.hw.cz/p/Princip-cinnosti-Power-Over-Ethernet/konek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PoE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Ethernet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Napájení prostřednictvím </a:t>
            </a:r>
            <a:r>
              <a:rPr lang="cs-CZ" dirty="0"/>
              <a:t>datovém </a:t>
            </a:r>
            <a:r>
              <a:rPr lang="cs-CZ" dirty="0" smtClean="0"/>
              <a:t>kabelu</a:t>
            </a:r>
          </a:p>
          <a:p>
            <a:pPr lvl="1"/>
            <a:r>
              <a:rPr lang="cs-CZ" dirty="0"/>
              <a:t>Ušetřit kabely</a:t>
            </a:r>
          </a:p>
          <a:p>
            <a:pPr lvl="1"/>
            <a:r>
              <a:rPr lang="cs-CZ" dirty="0"/>
              <a:t>Zjednodušit připojování přístrojů; zapojuje se jen 1 datový konektor místo 2 (</a:t>
            </a:r>
            <a:r>
              <a:rPr lang="cs-CZ" dirty="0" smtClean="0"/>
              <a:t>data + napájení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Zajistit zálohované napájení i při výpadku napájecí sítě v okolí přístroje, centrální zdroj </a:t>
            </a:r>
            <a:r>
              <a:rPr lang="cs-CZ" dirty="0" err="1"/>
              <a:t>PoE</a:t>
            </a:r>
            <a:r>
              <a:rPr lang="cs-CZ" dirty="0"/>
              <a:t> je obvykle napájen </a:t>
            </a:r>
            <a:r>
              <a:rPr lang="cs-CZ" dirty="0" err="1"/>
              <a:t>zálohovaně</a:t>
            </a:r>
            <a:endParaRPr lang="cs-CZ" dirty="0"/>
          </a:p>
          <a:p>
            <a:pPr lvl="1"/>
            <a:r>
              <a:rPr lang="cs-CZ" dirty="0"/>
              <a:t>Umožnit správci sítě snadný dálkový restart napájeného </a:t>
            </a:r>
            <a:r>
              <a:rPr lang="cs-CZ" dirty="0" smtClean="0"/>
              <a:t>přístroje</a:t>
            </a:r>
          </a:p>
          <a:p>
            <a:r>
              <a:rPr lang="cs-CZ" dirty="0" smtClean="0"/>
              <a:t>Dvě možná řešení</a:t>
            </a:r>
            <a:endParaRPr lang="cs-CZ" dirty="0"/>
          </a:p>
          <a:p>
            <a:pPr lvl="1"/>
            <a:r>
              <a:rPr lang="cs-CZ" dirty="0"/>
              <a:t>Napájení po volných nevyužitých párech v datovém kabelu (režim B). Napájecí páry jsou 4,5 a 7,8.</a:t>
            </a:r>
          </a:p>
          <a:p>
            <a:pPr lvl="1"/>
            <a:r>
              <a:rPr lang="cs-CZ" dirty="0"/>
              <a:t>Napájení „fantómovým“ napětím mezi dvojicí aktivních párů vodičů, po kterých se současně přenášejí i data (režim A). Napájecí (a datové) páry jsou zde 1,2 a 3,6.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9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Používá </a:t>
            </a:r>
            <a:r>
              <a:rPr lang="cs-CZ" sz="2800" dirty="0"/>
              <a:t>nedeterministickou přístupovou metodu s detekcí kolize (CSMA/CD</a:t>
            </a:r>
            <a:r>
              <a:rPr lang="cs-CZ" sz="2800" dirty="0" smtClean="0"/>
              <a:t>)</a:t>
            </a:r>
            <a:r>
              <a:rPr lang="en-US" sz="2800" dirty="0" smtClean="0"/>
              <a:t>.</a:t>
            </a:r>
          </a:p>
          <a:p>
            <a:pPr lvl="1"/>
            <a:r>
              <a:rPr lang="cs-CZ" sz="2400" dirty="0" err="1"/>
              <a:t>Carier</a:t>
            </a:r>
            <a:r>
              <a:rPr lang="cs-CZ" sz="2400" dirty="0"/>
              <a:t> </a:t>
            </a:r>
            <a:r>
              <a:rPr lang="cs-CZ" sz="2400" dirty="0" err="1"/>
              <a:t>Sense</a:t>
            </a:r>
            <a:r>
              <a:rPr lang="cs-CZ" sz="2400" dirty="0"/>
              <a:t> </a:t>
            </a:r>
            <a:r>
              <a:rPr lang="cs-CZ" sz="2400" dirty="0" err="1"/>
              <a:t>Multiple</a:t>
            </a:r>
            <a:r>
              <a:rPr lang="cs-CZ" sz="2400" dirty="0"/>
              <a:t> Access/</a:t>
            </a:r>
            <a:r>
              <a:rPr lang="cs-CZ" sz="2400" dirty="0" err="1"/>
              <a:t>Colision</a:t>
            </a:r>
            <a:r>
              <a:rPr lang="cs-CZ" sz="2400" dirty="0"/>
              <a:t> </a:t>
            </a:r>
            <a:r>
              <a:rPr lang="cs-CZ" sz="2400" dirty="0" err="1"/>
              <a:t>Detection</a:t>
            </a:r>
            <a:endParaRPr lang="cs-CZ" sz="2400" dirty="0"/>
          </a:p>
          <a:p>
            <a:r>
              <a:rPr lang="cs-CZ" sz="2800" dirty="0"/>
              <a:t>Původně sběrnicová topologie </a:t>
            </a:r>
            <a:r>
              <a:rPr lang="cs-CZ" sz="2800" dirty="0" smtClean="0"/>
              <a:t>sítě</a:t>
            </a:r>
            <a:endParaRPr lang="en-US" sz="2800" dirty="0" smtClean="0"/>
          </a:p>
          <a:p>
            <a:pPr lvl="1"/>
            <a:r>
              <a:rPr lang="cs-CZ" sz="2400" dirty="0" smtClean="0"/>
              <a:t>s </a:t>
            </a:r>
            <a:r>
              <a:rPr lang="cs-CZ" sz="2400" dirty="0"/>
              <a:t>přenosovou rychlostí 10 </a:t>
            </a:r>
            <a:r>
              <a:rPr lang="cs-CZ" sz="2400" dirty="0" err="1" smtClean="0"/>
              <a:t>Mbit</a:t>
            </a:r>
            <a:r>
              <a:rPr lang="cs-CZ" sz="2400" dirty="0" smtClean="0"/>
              <a:t>/s</a:t>
            </a:r>
            <a:r>
              <a:rPr lang="en-US" sz="2400" dirty="0" smtClean="0"/>
              <a:t>,</a:t>
            </a:r>
            <a:endParaRPr lang="cs-CZ" sz="2400" dirty="0"/>
          </a:p>
          <a:p>
            <a:pPr lvl="1"/>
            <a:r>
              <a:rPr lang="cs-CZ" sz="2400" dirty="0"/>
              <a:t>definována pro koaxiální kabel, kroucenou dvojlinku a optické vlákno. </a:t>
            </a:r>
          </a:p>
          <a:p>
            <a:endParaRPr lang="cs-CZ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3"/>
          <a:stretch>
            <a:fillRect/>
          </a:stretch>
        </p:blipFill>
        <p:spPr bwMode="auto">
          <a:xfrm>
            <a:off x="1691680" y="4365104"/>
            <a:ext cx="571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 smtClean="0"/>
              <a:t>Ethernetová</a:t>
            </a:r>
            <a:r>
              <a:rPr lang="cs-CZ" dirty="0" smtClean="0"/>
              <a:t>) </a:t>
            </a:r>
            <a:r>
              <a:rPr lang="cs-CZ" dirty="0"/>
              <a:t>MAC </a:t>
            </a:r>
            <a:r>
              <a:rPr lang="cs-CZ" dirty="0" smtClean="0"/>
              <a:t>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MAC adresa</a:t>
            </a:r>
            <a:r>
              <a:rPr lang="cs-CZ" dirty="0"/>
              <a:t> </a:t>
            </a:r>
            <a:r>
              <a:rPr lang="cs-CZ" dirty="0" smtClean="0"/>
              <a:t>(Media </a:t>
            </a:r>
            <a:r>
              <a:rPr lang="cs-CZ" dirty="0"/>
              <a:t>Access </a:t>
            </a:r>
            <a:r>
              <a:rPr lang="cs-CZ" dirty="0" err="1" smtClean="0"/>
              <a:t>Control</a:t>
            </a:r>
            <a:r>
              <a:rPr lang="cs-CZ" dirty="0" smtClean="0"/>
              <a:t>) </a:t>
            </a:r>
          </a:p>
          <a:p>
            <a:r>
              <a:rPr lang="cs-CZ" dirty="0" smtClean="0"/>
              <a:t>jedinečný </a:t>
            </a:r>
            <a:r>
              <a:rPr lang="cs-CZ" dirty="0"/>
              <a:t>identifikátor síťového zařízení, který používají různé protokoly druhé (spojové) vrstvy OSI.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přiřazována síťové kartě NIC bezprostředně při její </a:t>
            </a:r>
            <a:r>
              <a:rPr lang="cs-CZ" dirty="0" smtClean="0"/>
              <a:t>výrobě </a:t>
            </a:r>
            <a:r>
              <a:rPr lang="cs-CZ" dirty="0"/>
              <a:t>a proto se jí také někdy říká </a:t>
            </a:r>
            <a:r>
              <a:rPr lang="cs-CZ" b="1" dirty="0"/>
              <a:t>fyzická adresa</a:t>
            </a:r>
            <a:r>
              <a:rPr lang="cs-CZ" dirty="0"/>
              <a:t>, </a:t>
            </a:r>
            <a:endParaRPr lang="cs-CZ" dirty="0" smtClean="0"/>
          </a:p>
          <a:p>
            <a:pPr lvl="1"/>
            <a:r>
              <a:rPr lang="cs-CZ" dirty="0" smtClean="0"/>
              <a:t>dnes lze u </a:t>
            </a:r>
            <a:r>
              <a:rPr lang="cs-CZ" dirty="0"/>
              <a:t>moderních karet dodatečně změnit. </a:t>
            </a:r>
            <a:endParaRPr lang="cs-CZ" dirty="0" smtClean="0"/>
          </a:p>
          <a:p>
            <a:r>
              <a:rPr lang="cs-CZ" dirty="0" err="1" smtClean="0"/>
              <a:t>Ethernetová</a:t>
            </a:r>
            <a:r>
              <a:rPr lang="cs-CZ" dirty="0" smtClean="0"/>
              <a:t> </a:t>
            </a:r>
            <a:r>
              <a:rPr lang="cs-CZ" dirty="0"/>
              <a:t>MAC adresa se skládá ze </a:t>
            </a:r>
            <a:r>
              <a:rPr lang="cs-CZ" b="1" dirty="0"/>
              <a:t>48 bitů </a:t>
            </a:r>
            <a:r>
              <a:rPr lang="cs-CZ" dirty="0"/>
              <a:t>a </a:t>
            </a:r>
            <a:r>
              <a:rPr lang="cs-CZ" dirty="0" smtClean="0"/>
              <a:t>obvykle se zapisuje </a:t>
            </a:r>
            <a:r>
              <a:rPr lang="cs-CZ" dirty="0"/>
              <a:t>jako </a:t>
            </a:r>
            <a:r>
              <a:rPr lang="cs-CZ" b="1" dirty="0"/>
              <a:t>šestice</a:t>
            </a:r>
            <a:r>
              <a:rPr lang="cs-CZ" dirty="0"/>
              <a:t> dvojciferných hexadecimálních čísel oddělených pomlčkami nebo </a:t>
            </a:r>
            <a:r>
              <a:rPr lang="cs-CZ" dirty="0" smtClean="0"/>
              <a:t>dvojtečkami, např</a:t>
            </a:r>
            <a:r>
              <a:rPr lang="cs-CZ" dirty="0"/>
              <a:t>. </a:t>
            </a:r>
            <a:endParaRPr lang="cs-CZ" dirty="0" smtClean="0"/>
          </a:p>
          <a:p>
            <a:pPr marL="457200" lvl="1" indent="0" algn="ctr">
              <a:buNone/>
            </a:pPr>
            <a:endParaRPr lang="cs-CZ" dirty="0" smtClean="0"/>
          </a:p>
          <a:p>
            <a:pPr marL="457200" lvl="1" indent="0" algn="ctr">
              <a:buNone/>
            </a:pPr>
            <a:r>
              <a:rPr lang="cs-CZ" dirty="0" smtClean="0"/>
              <a:t>01-23-45-67-89-ab nebo 01:23:45:67:89:ab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3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MAC adresy ve 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příkaz </a:t>
            </a:r>
            <a:r>
              <a:rPr lang="cs-CZ" dirty="0" err="1" smtClean="0"/>
              <a:t>ipconfig</a:t>
            </a:r>
            <a:r>
              <a:rPr lang="cs-CZ" dirty="0" smtClean="0"/>
              <a:t> /</a:t>
            </a:r>
            <a:r>
              <a:rPr lang="cs-CZ" dirty="0" err="1" smtClean="0"/>
              <a:t>all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sz="2400" dirty="0" smtClean="0"/>
              <a:t>Vypíší se detaily všech síťových adaptérů včetně jejich MAC adres: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768752" cy="29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SoHo</a:t>
            </a:r>
            <a:r>
              <a:rPr lang="cs-CZ" dirty="0" smtClean="0"/>
              <a:t> jak to vypadá u nás doma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2" name="Picture 4" descr="https://encrypted-tbn2.gstatic.com/images?q=tbn:ANd9GcTCnWtBRQrkaRV_kYey5DcC3vAXzC8KwnkypL1Sc-GayN9ApZ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200"/>
            <a:ext cx="3486605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reless-forum.ch/forum/files/wlan_ro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" y="1382699"/>
            <a:ext cx="4200401" cy="26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0.gstatic.com/images?q=tbn:ANd9GcRXpfKcQU1b0Os1kwjgNTcYFKyVIVOtAuws510j-OJvZm06Sf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19" y="3667522"/>
            <a:ext cx="3031123" cy="27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sítě </a:t>
            </a:r>
            <a:r>
              <a:rPr lang="cs-CZ" dirty="0" err="1"/>
              <a:t>Ethernet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Ethernet</a:t>
            </a:r>
            <a:endParaRPr lang="cs-CZ" b="1" dirty="0" smtClean="0"/>
          </a:p>
          <a:p>
            <a:pPr lvl="1"/>
            <a:r>
              <a:rPr lang="cs-CZ" dirty="0" smtClean="0"/>
              <a:t>původní </a:t>
            </a:r>
            <a:r>
              <a:rPr lang="cs-CZ" dirty="0"/>
              <a:t>varianta s přenosovou rychlostí 10 </a:t>
            </a:r>
            <a:r>
              <a:rPr lang="cs-CZ" dirty="0" err="1" smtClean="0"/>
              <a:t>Mbit</a:t>
            </a:r>
            <a:r>
              <a:rPr lang="cs-CZ" dirty="0" smtClean="0"/>
              <a:t>/s (algoritmus CSMA/CD) </a:t>
            </a:r>
          </a:p>
          <a:p>
            <a:pPr lvl="1"/>
            <a:r>
              <a:rPr lang="cs-CZ" dirty="0" smtClean="0"/>
              <a:t>definována </a:t>
            </a:r>
            <a:r>
              <a:rPr lang="cs-CZ" dirty="0"/>
              <a:t>pro koaxiální kabel, kroucenou dvojlinku a optické vlákno. </a:t>
            </a:r>
          </a:p>
          <a:p>
            <a:r>
              <a:rPr lang="cs-CZ" b="1" dirty="0"/>
              <a:t>Fast </a:t>
            </a:r>
            <a:r>
              <a:rPr lang="cs-CZ" b="1" dirty="0" err="1" smtClean="0"/>
              <a:t>Ethernet</a:t>
            </a:r>
            <a:endParaRPr lang="cs-CZ" b="1" dirty="0" smtClean="0"/>
          </a:p>
          <a:p>
            <a:pPr lvl="1"/>
            <a:r>
              <a:rPr lang="cs-CZ" dirty="0" smtClean="0"/>
              <a:t>rychlejší </a:t>
            </a:r>
            <a:r>
              <a:rPr lang="cs-CZ" dirty="0"/>
              <a:t>verze s přenosovou rychlostí 100 </a:t>
            </a:r>
            <a:r>
              <a:rPr lang="cs-CZ" dirty="0" err="1" smtClean="0"/>
              <a:t>Mbit</a:t>
            </a:r>
            <a:r>
              <a:rPr lang="cs-CZ" dirty="0" smtClean="0"/>
              <a:t>/s.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řevzala </a:t>
            </a:r>
            <a:r>
              <a:rPr lang="cs-CZ" dirty="0"/>
              <a:t>maximum prvků z původního </a:t>
            </a:r>
            <a:r>
              <a:rPr lang="cs-CZ" dirty="0" err="1" smtClean="0"/>
              <a:t>Ethernetu</a:t>
            </a:r>
            <a:r>
              <a:rPr lang="cs-CZ" dirty="0" smtClean="0"/>
              <a:t> – formát </a:t>
            </a:r>
            <a:r>
              <a:rPr lang="cs-CZ" dirty="0"/>
              <a:t>rámce, algoritmus CSMA/CD apod</a:t>
            </a:r>
            <a:r>
              <a:rPr lang="cs-CZ" dirty="0" smtClean="0"/>
              <a:t>., 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k dispozici pro kroucenou dvojlinku a optická vlákna. </a:t>
            </a:r>
          </a:p>
          <a:p>
            <a:r>
              <a:rPr lang="cs-CZ" b="1" dirty="0"/>
              <a:t>Gigabitový </a:t>
            </a:r>
            <a:r>
              <a:rPr lang="cs-CZ" b="1" dirty="0" err="1" smtClean="0"/>
              <a:t>Ethernet</a:t>
            </a:r>
            <a:endParaRPr lang="cs-CZ" b="1" dirty="0" smtClean="0"/>
          </a:p>
          <a:p>
            <a:pPr lvl="1"/>
            <a:r>
              <a:rPr lang="cs-CZ" dirty="0" smtClean="0"/>
              <a:t>zvýšil </a:t>
            </a:r>
            <a:r>
              <a:rPr lang="cs-CZ" dirty="0"/>
              <a:t>přenosovou rychlost na 1 </a:t>
            </a:r>
            <a:r>
              <a:rPr lang="cs-CZ" dirty="0" err="1"/>
              <a:t>Gbit</a:t>
            </a:r>
            <a:r>
              <a:rPr lang="cs-CZ" dirty="0"/>
              <a:t>/s.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praxi je ale gigabitový </a:t>
            </a:r>
            <a:r>
              <a:rPr lang="cs-CZ" dirty="0" err="1"/>
              <a:t>Ethernet</a:t>
            </a:r>
            <a:r>
              <a:rPr lang="cs-CZ" dirty="0"/>
              <a:t> provozován pouze </a:t>
            </a:r>
            <a:r>
              <a:rPr lang="cs-CZ" dirty="0" err="1"/>
              <a:t>přepínaně</a:t>
            </a:r>
            <a:r>
              <a:rPr lang="cs-CZ" dirty="0"/>
              <a:t> s plným duplexem. </a:t>
            </a:r>
          </a:p>
          <a:p>
            <a:r>
              <a:rPr lang="cs-CZ" b="1" dirty="0" err="1"/>
              <a:t>Desetigigabitový</a:t>
            </a:r>
            <a:r>
              <a:rPr lang="cs-CZ" b="1" dirty="0"/>
              <a:t> </a:t>
            </a:r>
            <a:r>
              <a:rPr lang="cs-CZ" b="1" dirty="0" err="1"/>
              <a:t>Ethernet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představuje </a:t>
            </a:r>
            <a:r>
              <a:rPr lang="cs-CZ" dirty="0"/>
              <a:t>zatím poslední standardizovanou </a:t>
            </a:r>
            <a:r>
              <a:rPr lang="cs-CZ" dirty="0" smtClean="0"/>
              <a:t>verzi </a:t>
            </a:r>
            <a:r>
              <a:rPr lang="cs-CZ" dirty="0"/>
              <a:t>2003. 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/>
              <a:t>všech čtyřech párech vodičů se vždy v plně duplexním provozu přenáší 2,5 </a:t>
            </a:r>
            <a:r>
              <a:rPr lang="cs-CZ" dirty="0" err="1"/>
              <a:t>Gbit</a:t>
            </a:r>
            <a:r>
              <a:rPr lang="cs-CZ" dirty="0"/>
              <a:t>/s.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8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TCP/IP</a:t>
            </a:r>
            <a:endParaRPr lang="cs-CZ" dirty="0"/>
          </a:p>
        </p:txBody>
      </p:sp>
      <p:pic>
        <p:nvPicPr>
          <p:cNvPr id="4" name="Obrázek 3" descr="Soubor:Tcpip vrstvy.sv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69" y="1268760"/>
            <a:ext cx="4667250" cy="5526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Síťová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256584"/>
          </a:xfrm>
        </p:spPr>
        <p:txBody>
          <a:bodyPr>
            <a:noAutofit/>
          </a:bodyPr>
          <a:lstStyle/>
          <a:p>
            <a:r>
              <a:rPr lang="cs-CZ" sz="2000" dirty="0" smtClean="0"/>
              <a:t>Komunikace a její řízení je složitý problém</a:t>
            </a:r>
          </a:p>
          <a:p>
            <a:pPr lvl="1"/>
            <a:r>
              <a:rPr lang="cs-CZ" sz="1600" dirty="0" smtClean="0"/>
              <a:t>rozdělení tohoto problému do několika skupin, tzv. </a:t>
            </a:r>
            <a:r>
              <a:rPr lang="cs-CZ" sz="1600" b="1" dirty="0" smtClean="0"/>
              <a:t>vrstev</a:t>
            </a:r>
            <a:r>
              <a:rPr lang="cs-CZ" sz="1600" dirty="0" smtClean="0"/>
              <a:t>. </a:t>
            </a:r>
          </a:p>
          <a:p>
            <a:pPr lvl="1"/>
            <a:r>
              <a:rPr lang="cs-CZ" sz="1600" dirty="0"/>
              <a:t>rozdělení </a:t>
            </a:r>
            <a:r>
              <a:rPr lang="cs-CZ" sz="1600" dirty="0" smtClean="0"/>
              <a:t>odpovídá hierarchii činností, které se při řízení komunikace vykonávají.</a:t>
            </a:r>
          </a:p>
          <a:p>
            <a:r>
              <a:rPr lang="cs-CZ" sz="2000" dirty="0" smtClean="0"/>
              <a:t>Každá vrstva sítě je definována službou, která je poskytována vyšší sousední vrstvě, a funkcemi, které vykonává v rámci protokolu. </a:t>
            </a:r>
          </a:p>
          <a:p>
            <a:r>
              <a:rPr lang="cs-CZ" sz="2000" dirty="0" smtClean="0"/>
              <a:t>Komunikace je koordinována pomocí řídicích údajů. Koordinaci zajišťují </a:t>
            </a:r>
            <a:r>
              <a:rPr lang="cs-CZ" sz="2000" b="1" dirty="0" smtClean="0"/>
              <a:t>protokoly</a:t>
            </a:r>
            <a:r>
              <a:rPr lang="cs-CZ" sz="2000" dirty="0" smtClean="0"/>
              <a:t>, které definují formální stránku komunikace. 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Protokoly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cs-CZ" sz="2400" dirty="0" smtClean="0">
                <a:solidFill>
                  <a:srgbClr val="FF0000"/>
                </a:solidFill>
              </a:rPr>
              <a:t>souhrn pravidel, formátů a procedur, které určují výměnu údajů mezi dvěma či více komunikujícími prvky.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/>
              <a:t>Síťová architektura, tzv. </a:t>
            </a:r>
            <a:r>
              <a:rPr lang="cs-CZ" sz="2000" b="1" dirty="0" smtClean="0"/>
              <a:t>architektura otevřených systémů </a:t>
            </a:r>
            <a:r>
              <a:rPr lang="cs-CZ" sz="2000" dirty="0" smtClean="0"/>
              <a:t>(Open Systems </a:t>
            </a:r>
            <a:r>
              <a:rPr lang="cs-CZ" sz="2000" dirty="0" err="1" smtClean="0"/>
              <a:t>Architecture</a:t>
            </a:r>
            <a:r>
              <a:rPr lang="cs-CZ" sz="2000" dirty="0" smtClean="0"/>
              <a:t>), byla normalizována organizací </a:t>
            </a:r>
            <a:r>
              <a:rPr lang="cs-CZ" sz="2000" b="1" dirty="0" smtClean="0"/>
              <a:t>ISO</a:t>
            </a:r>
            <a:r>
              <a:rPr lang="cs-CZ" sz="2000" dirty="0" smtClean="0"/>
              <a:t>, která vytvořila referenční model </a:t>
            </a:r>
            <a:r>
              <a:rPr lang="cs-CZ" sz="2000" b="1" dirty="0" smtClean="0"/>
              <a:t>OSI</a:t>
            </a:r>
            <a:r>
              <a:rPr lang="cs-CZ" sz="2000" dirty="0" smtClean="0"/>
              <a:t>. </a:t>
            </a:r>
          </a:p>
          <a:p>
            <a:r>
              <a:rPr lang="cs-CZ" sz="2000" dirty="0" smtClean="0"/>
              <a:t>Praktickou realizací vrstvové síťové architektury je sada protokolů </a:t>
            </a:r>
            <a:r>
              <a:rPr lang="cs-CZ" sz="2000" b="1" dirty="0" smtClean="0"/>
              <a:t>TCP/IP</a:t>
            </a:r>
            <a:r>
              <a:rPr lang="cs-CZ" sz="2000" dirty="0" smtClean="0"/>
              <a:t>, i když neodpovídá přesně referenčnímu modelu ISO.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534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Síťový protokol </a:t>
            </a:r>
            <a:r>
              <a:rPr lang="cs-CZ" dirty="0" smtClean="0"/>
              <a:t>TCP/IP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Rodina protokolů </a:t>
            </a:r>
            <a:r>
              <a:rPr lang="cs-CZ" b="1" dirty="0" smtClean="0"/>
              <a:t>TCP/IP</a:t>
            </a:r>
            <a:r>
              <a:rPr lang="cs-CZ" dirty="0" smtClean="0"/>
              <a:t> obsahuje sadu protokolů pro komunikaci v počítačové síti.</a:t>
            </a:r>
          </a:p>
          <a:p>
            <a:pPr marL="0" indent="0">
              <a:buNone/>
            </a:pPr>
            <a:r>
              <a:rPr lang="cs-CZ" dirty="0" smtClean="0"/>
              <a:t>Je hlavním protokolem celosvětové sítě Internet. 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Komunikační protokol</a:t>
            </a:r>
            <a:r>
              <a:rPr lang="cs-CZ" dirty="0" smtClean="0"/>
              <a:t> je množina pravidel, které určují syntaxi a význam jednotlivých zpráv při komunikaci.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7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TCP/IP</a:t>
            </a:r>
            <a:endParaRPr lang="cs-CZ" dirty="0"/>
          </a:p>
        </p:txBody>
      </p:sp>
      <p:pic>
        <p:nvPicPr>
          <p:cNvPr id="4" name="Obrázek 3" descr="Soubor:Tcpip zapouzdreni.sv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44816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3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Adresy v IPv4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IPv4 </a:t>
            </a:r>
            <a:r>
              <a:rPr lang="cs-CZ" dirty="0" smtClean="0"/>
              <a:t>adresa je </a:t>
            </a:r>
            <a:r>
              <a:rPr lang="cs-CZ" b="1" dirty="0" smtClean="0"/>
              <a:t>32 bit</a:t>
            </a:r>
            <a:r>
              <a:rPr lang="cs-CZ" dirty="0" smtClean="0"/>
              <a:t>ové číslo</a:t>
            </a:r>
          </a:p>
          <a:p>
            <a:pPr lvl="1"/>
            <a:r>
              <a:rPr lang="cs-CZ" dirty="0"/>
              <a:t>Takových čísel </a:t>
            </a:r>
            <a:r>
              <a:rPr lang="cs-CZ" dirty="0" smtClean="0"/>
              <a:t>existuje teoreticky 2</a:t>
            </a:r>
            <a:r>
              <a:rPr lang="cs-CZ" baseline="30000" dirty="0" smtClean="0"/>
              <a:t>32</a:t>
            </a:r>
            <a:r>
              <a:rPr lang="cs-CZ" dirty="0" smtClean="0"/>
              <a:t> </a:t>
            </a:r>
            <a:r>
              <a:rPr lang="cs-CZ" dirty="0"/>
              <a:t>= 4 294 967 296. </a:t>
            </a:r>
          </a:p>
          <a:p>
            <a:pPr lvl="1"/>
            <a:r>
              <a:rPr lang="cs-CZ" dirty="0" smtClean="0"/>
              <a:t>Část </a:t>
            </a:r>
            <a:r>
              <a:rPr lang="cs-CZ" dirty="0"/>
              <a:t>adres je rezervována pro vnitřní potřeby protokolu a nemohou být přiděleny. </a:t>
            </a:r>
          </a:p>
          <a:p>
            <a:r>
              <a:rPr lang="cs-CZ" dirty="0" smtClean="0"/>
              <a:t>Zapisuje se desítkově po </a:t>
            </a:r>
            <a:r>
              <a:rPr lang="cs-CZ" dirty="0"/>
              <a:t>jednotlivých bajtech, oddělených tečkami. </a:t>
            </a:r>
            <a:endParaRPr lang="cs-CZ" dirty="0" smtClean="0"/>
          </a:p>
          <a:p>
            <a:pPr lvl="1"/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smtClean="0"/>
              <a:t>147.229.22.10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Veřejné adresy, privátní adresy</a:t>
            </a:r>
          </a:p>
          <a:p>
            <a:pPr lvl="1"/>
            <a:r>
              <a:rPr lang="cs-CZ" dirty="0" smtClean="0"/>
              <a:t>16-bitový </a:t>
            </a:r>
            <a:r>
              <a:rPr lang="cs-CZ" dirty="0"/>
              <a:t>blok	192.168.0.0 – </a:t>
            </a:r>
            <a:r>
              <a:rPr lang="cs-CZ" dirty="0" smtClean="0"/>
              <a:t>192.168.255.255</a:t>
            </a:r>
          </a:p>
          <a:p>
            <a:r>
              <a:rPr lang="cs-CZ" dirty="0" smtClean="0"/>
              <a:t>Statické a dynamické přidělování</a:t>
            </a:r>
          </a:p>
          <a:p>
            <a:r>
              <a:rPr lang="cs-CZ" dirty="0" smtClean="0"/>
              <a:t>Součástí konfigurace je maska sítě a adresa brány</a:t>
            </a:r>
          </a:p>
          <a:p>
            <a:pPr lvl="1"/>
            <a:r>
              <a:rPr lang="cs-CZ" dirty="0" err="1" smtClean="0"/>
              <a:t>ipconfig</a:t>
            </a:r>
            <a:r>
              <a:rPr lang="cs-CZ" dirty="0" smtClean="0"/>
              <a:t> /</a:t>
            </a:r>
            <a:r>
              <a:rPr lang="cs-CZ" dirty="0" err="1" smtClean="0"/>
              <a:t>all</a:t>
            </a:r>
            <a:r>
              <a:rPr lang="cs-CZ" dirty="0" smtClean="0"/>
              <a:t> (255.255.255.0, 147</a:t>
            </a:r>
            <a:r>
              <a:rPr lang="en-US" dirty="0" smtClean="0"/>
              <a:t>.229.22.1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32722"/>
              </p:ext>
            </p:extLst>
          </p:nvPr>
        </p:nvGraphicFramePr>
        <p:xfrm>
          <a:off x="1331640" y="39330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10010011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11100101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00010110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00001010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41800"/>
              </p:ext>
            </p:extLst>
          </p:nvPr>
        </p:nvGraphicFramePr>
        <p:xfrm>
          <a:off x="1331640" y="609329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11111111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11111111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11111111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00000000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4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Adresy v </a:t>
            </a:r>
            <a:r>
              <a:rPr lang="cs-CZ" dirty="0" smtClean="0"/>
              <a:t>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Trvalejším řešením problémů s nedostatkem adres </a:t>
            </a:r>
            <a:endParaRPr lang="en-US" dirty="0" smtClean="0"/>
          </a:p>
          <a:p>
            <a:r>
              <a:rPr lang="cs-CZ" dirty="0" smtClean="0"/>
              <a:t>nová </a:t>
            </a:r>
            <a:r>
              <a:rPr lang="cs-CZ" dirty="0"/>
              <a:t>verze protokolu, označovaná IPv6, která se ovšem zatím rozšiřuje jen velice pozvolna.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b="1" dirty="0"/>
              <a:t>IPv6</a:t>
            </a:r>
            <a:r>
              <a:rPr lang="cs-CZ" dirty="0"/>
              <a:t> </a:t>
            </a:r>
            <a:r>
              <a:rPr lang="cs-CZ" dirty="0" smtClean="0"/>
              <a:t>má adresa délku </a:t>
            </a:r>
            <a:r>
              <a:rPr lang="cs-CZ" b="1" dirty="0"/>
              <a:t>128 bitů</a:t>
            </a:r>
            <a:r>
              <a:rPr lang="cs-CZ" dirty="0"/>
              <a:t>, což znamená, že počet možných adres je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2</a:t>
            </a:r>
            <a:r>
              <a:rPr lang="cs-CZ" baseline="30000" dirty="0" smtClean="0"/>
              <a:t>128</a:t>
            </a:r>
            <a:r>
              <a:rPr lang="cs-CZ" dirty="0" smtClean="0"/>
              <a:t> </a:t>
            </a:r>
            <a:r>
              <a:rPr lang="cs-CZ" dirty="0"/>
              <a:t>≈ </a:t>
            </a:r>
            <a:r>
              <a:rPr lang="cs-CZ" dirty="0" smtClean="0"/>
              <a:t>3×10</a:t>
            </a:r>
            <a:r>
              <a:rPr lang="cs-CZ" baseline="30000" dirty="0" smtClean="0"/>
              <a:t>38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cs-CZ" dirty="0"/>
              <a:t>Adresa IPv6 se zapisuje jako </a:t>
            </a:r>
            <a:r>
              <a:rPr lang="en-US" b="1" dirty="0"/>
              <a:t>8 </a:t>
            </a:r>
            <a:r>
              <a:rPr lang="cs-CZ" b="1" dirty="0"/>
              <a:t>skupin po čtyřech hexadecimálních číslicích</a:t>
            </a:r>
            <a:r>
              <a:rPr lang="cs-CZ" dirty="0"/>
              <a:t>, například: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 </a:t>
            </a:r>
            <a:r>
              <a:rPr lang="cs-CZ" dirty="0" smtClean="0"/>
              <a:t>2001:0718:1c01:0016:0214:22ff:fec9:0ca5</a:t>
            </a:r>
            <a:endParaRPr lang="en-US" dirty="0" smtClean="0"/>
          </a:p>
          <a:p>
            <a:r>
              <a:rPr lang="cs-CZ" dirty="0"/>
              <a:t>Úvodní nuly v každé skupině lze vynechat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 2001:718:1c01:16:214:22ff:fec9:ca5</a:t>
            </a: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0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Adresy v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Adresy </a:t>
            </a:r>
            <a:r>
              <a:rPr lang="cs-CZ" sz="2400" dirty="0"/>
              <a:t>IPv6 se typicky skládají ze dvou logických částí: </a:t>
            </a:r>
            <a:endParaRPr lang="en-US" sz="2400" dirty="0" smtClean="0"/>
          </a:p>
          <a:p>
            <a:pPr lvl="1"/>
            <a:r>
              <a:rPr lang="cs-CZ" sz="2000" dirty="0" smtClean="0"/>
              <a:t>64bitového </a:t>
            </a:r>
            <a:r>
              <a:rPr lang="cs-CZ" sz="2000" dirty="0"/>
              <a:t>(pod)síťového prefixu a </a:t>
            </a:r>
            <a:endParaRPr lang="en-US" sz="2000" dirty="0" smtClean="0"/>
          </a:p>
          <a:p>
            <a:pPr lvl="1"/>
            <a:r>
              <a:rPr lang="cs-CZ" sz="2000" dirty="0" smtClean="0"/>
              <a:t>64bitové </a:t>
            </a:r>
            <a:r>
              <a:rPr lang="cs-CZ" sz="2000" dirty="0"/>
              <a:t>části hosta, buď automaticky vytvářené na základě MAC adresy rozhraní nebo přiřazené </a:t>
            </a:r>
            <a:r>
              <a:rPr lang="cs-CZ" sz="2000" dirty="0" smtClean="0"/>
              <a:t>následně</a:t>
            </a:r>
            <a:endParaRPr lang="en-US" sz="2000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/>
              <a:t>2001:0db8:0000:0000:0000:0000:1428:57ab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 smtClean="0"/>
              <a:t>2001:db8:0:0:0:0:1428:57ab</a:t>
            </a:r>
            <a:endParaRPr lang="de-DE" sz="2800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 smtClean="0"/>
              <a:t>2001:db8:0:0</a:t>
            </a:r>
            <a:r>
              <a:rPr lang="de-DE" sz="2800" dirty="0"/>
              <a:t>::1428:57ab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 smtClean="0"/>
              <a:t>2001:db8</a:t>
            </a:r>
            <a:r>
              <a:rPr lang="de-DE" sz="2800" dirty="0"/>
              <a:t>::</a:t>
            </a:r>
            <a:r>
              <a:rPr lang="de-DE" sz="2800" dirty="0" smtClean="0"/>
              <a:t>1428:57ab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364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DNS</a:t>
            </a:r>
            <a:r>
              <a:rPr lang="cs-CZ" dirty="0"/>
              <a:t> (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hierarchický </a:t>
            </a:r>
            <a:r>
              <a:rPr lang="cs-CZ" dirty="0"/>
              <a:t>systém doménových jmen,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realizován servery DNS a protokolem stejného jména, kterým si vyměňují informace.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hlavním úkolem </a:t>
            </a:r>
            <a:r>
              <a:rPr lang="cs-CZ" dirty="0" smtClean="0"/>
              <a:t>jsou </a:t>
            </a:r>
            <a:r>
              <a:rPr lang="cs-CZ" dirty="0"/>
              <a:t>vzájemné převody doménových jmen a IP adres uzlů sítě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přímá</a:t>
            </a:r>
          </a:p>
          <a:p>
            <a:pPr lvl="1"/>
            <a:r>
              <a:rPr lang="cs-CZ" dirty="0" smtClean="0"/>
              <a:t>reverzní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5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13" y="3212976"/>
            <a:ext cx="3986386" cy="33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Doménová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Národní domény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 err="1" smtClean="0"/>
              <a:t>cz</a:t>
            </a:r>
            <a:r>
              <a:rPr lang="cs-CZ" dirty="0" smtClean="0"/>
              <a:t>, </a:t>
            </a:r>
            <a:r>
              <a:rPr lang="cs-CZ" dirty="0" err="1" smtClean="0"/>
              <a:t>sk</a:t>
            </a:r>
            <a:r>
              <a:rPr lang="cs-CZ" dirty="0" smtClean="0"/>
              <a:t>, de, </a:t>
            </a:r>
            <a:r>
              <a:rPr lang="cs-CZ" dirty="0" err="1" smtClean="0"/>
              <a:t>ru</a:t>
            </a:r>
            <a:r>
              <a:rPr lang="cs-CZ" dirty="0" smtClean="0"/>
              <a:t>, …)</a:t>
            </a:r>
          </a:p>
          <a:p>
            <a:r>
              <a:rPr lang="cs-CZ" b="1" dirty="0" smtClean="0"/>
              <a:t>Nadnárodní domény</a:t>
            </a:r>
          </a:p>
          <a:p>
            <a:pPr marL="0" indent="0">
              <a:buNone/>
            </a:pPr>
            <a:r>
              <a:rPr lang="cs-CZ" dirty="0" smtClean="0"/>
              <a:t>    (</a:t>
            </a:r>
            <a:r>
              <a:rPr lang="cs-CZ" dirty="0" err="1" smtClean="0"/>
              <a:t>com</a:t>
            </a:r>
            <a:r>
              <a:rPr lang="cs-CZ" dirty="0" smtClean="0"/>
              <a:t>, </a:t>
            </a:r>
            <a:r>
              <a:rPr lang="cs-CZ" dirty="0" err="1" smtClean="0"/>
              <a:t>edu</a:t>
            </a:r>
            <a:r>
              <a:rPr lang="cs-CZ" dirty="0" smtClean="0"/>
              <a:t>, mil, </a:t>
            </a:r>
            <a:r>
              <a:rPr lang="cs-CZ" dirty="0" err="1" smtClean="0"/>
              <a:t>gov</a:t>
            </a:r>
            <a:r>
              <a:rPr lang="cs-CZ" dirty="0" smtClean="0"/>
              <a:t>, …)</a:t>
            </a:r>
          </a:p>
          <a:p>
            <a:r>
              <a:rPr lang="en-US" dirty="0" err="1" smtClean="0"/>
              <a:t>Hierarchick</a:t>
            </a:r>
            <a:r>
              <a:rPr lang="cs-CZ" dirty="0" smtClean="0"/>
              <a:t>ý prostor DNS</a:t>
            </a:r>
          </a:p>
          <a:p>
            <a:r>
              <a:rPr lang="cs-CZ" dirty="0" smtClean="0"/>
              <a:t>Kořenové servery</a:t>
            </a:r>
          </a:p>
          <a:p>
            <a:r>
              <a:rPr lang="cs-CZ" dirty="0" smtClean="0"/>
              <a:t>Top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endParaRPr lang="cs-CZ" dirty="0"/>
          </a:p>
        </p:txBody>
      </p:sp>
      <p:pic>
        <p:nvPicPr>
          <p:cNvPr id="4098" name="Picture 2" descr="Doménový st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671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Počítačová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souhrnné označení pro technické prostředky, které realizují spojení a výměnu informací mezi počítači</a:t>
            </a:r>
          </a:p>
          <a:p>
            <a:r>
              <a:rPr lang="cs-CZ" b="1" dirty="0"/>
              <a:t>Pasivní síťové prvky</a:t>
            </a:r>
            <a:r>
              <a:rPr lang="cs-CZ" dirty="0"/>
              <a:t> – strukturovaná kabeláž</a:t>
            </a:r>
          </a:p>
          <a:p>
            <a:pPr lvl="1"/>
            <a:r>
              <a:rPr lang="cs-CZ" dirty="0"/>
              <a:t>Kabeláž – kroucená dvoulinka, koaxiální kabel, optické vlákno</a:t>
            </a:r>
          </a:p>
          <a:p>
            <a:pPr lvl="1"/>
            <a:r>
              <a:rPr lang="cs-CZ" dirty="0"/>
              <a:t>konektory</a:t>
            </a:r>
          </a:p>
          <a:p>
            <a:pPr lvl="1"/>
            <a:r>
              <a:rPr lang="cs-CZ" dirty="0"/>
              <a:t>Rozvaděč, propojovací panely, zásuvky, lišty a žlaby</a:t>
            </a:r>
          </a:p>
          <a:p>
            <a:r>
              <a:rPr lang="cs-CZ" b="1" dirty="0" smtClean="0"/>
              <a:t>Aktivní </a:t>
            </a:r>
            <a:r>
              <a:rPr lang="cs-CZ" b="1" dirty="0"/>
              <a:t>síťové prvky</a:t>
            </a:r>
            <a:r>
              <a:rPr lang="cs-CZ" dirty="0"/>
              <a:t> jsou všechna zařízení, která slouží ke vzájemnému propojení v počítačových sítích. </a:t>
            </a:r>
          </a:p>
          <a:p>
            <a:pPr lvl="1"/>
            <a:r>
              <a:rPr lang="cs-CZ" dirty="0"/>
              <a:t>všechno, co </a:t>
            </a:r>
            <a:r>
              <a:rPr lang="cs-CZ" dirty="0" smtClean="0"/>
              <a:t>aktivně </a:t>
            </a:r>
            <a:r>
              <a:rPr lang="cs-CZ" dirty="0"/>
              <a:t>působí na </a:t>
            </a:r>
            <a:r>
              <a:rPr lang="cs-CZ" dirty="0" smtClean="0"/>
              <a:t>přenášený signál – zesiluje, </a:t>
            </a:r>
            <a:r>
              <a:rPr lang="cs-CZ" dirty="0"/>
              <a:t>modifikuje. </a:t>
            </a:r>
          </a:p>
          <a:p>
            <a:pPr lvl="1"/>
            <a:r>
              <a:rPr lang="cs-CZ" b="1" dirty="0"/>
              <a:t>přepínač</a:t>
            </a:r>
            <a:r>
              <a:rPr lang="cs-CZ" dirty="0"/>
              <a:t> (</a:t>
            </a:r>
            <a:r>
              <a:rPr lang="cs-CZ" dirty="0" err="1"/>
              <a:t>switch</a:t>
            </a:r>
            <a:r>
              <a:rPr lang="cs-CZ" dirty="0"/>
              <a:t>), </a:t>
            </a:r>
            <a:r>
              <a:rPr lang="cs-CZ" b="1" dirty="0"/>
              <a:t>směrovač</a:t>
            </a:r>
            <a:r>
              <a:rPr lang="cs-CZ" dirty="0"/>
              <a:t> (</a:t>
            </a:r>
            <a:r>
              <a:rPr lang="cs-CZ" dirty="0" err="1"/>
              <a:t>router</a:t>
            </a:r>
            <a:r>
              <a:rPr lang="cs-CZ" dirty="0"/>
              <a:t>), </a:t>
            </a:r>
            <a:r>
              <a:rPr lang="cs-CZ" b="1" dirty="0"/>
              <a:t>přístupový bod</a:t>
            </a:r>
            <a:r>
              <a:rPr lang="cs-CZ" dirty="0"/>
              <a:t> (</a:t>
            </a:r>
            <a:r>
              <a:rPr lang="cs-CZ" dirty="0" err="1"/>
              <a:t>access</a:t>
            </a:r>
            <a:r>
              <a:rPr lang="cs-CZ" dirty="0"/>
              <a:t>-point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3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NSLOOKUP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Nslookup</a:t>
            </a:r>
            <a:r>
              <a:rPr lang="cs-CZ" dirty="0"/>
              <a:t> je nástroj příkazového řádku pro správu sítě dostupný v mnoha operačních systémech. Slouží pro dotazování na doménové jméno, IP adresu mapování nebo pro jiné vlastnosti DNS záznamu.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4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NSLOOKUP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http://www.kloth.net/services/nslookup.php</a:t>
            </a:r>
          </a:p>
          <a:p>
            <a:pPr marL="0" indent="0">
              <a:buNone/>
            </a:pPr>
            <a:r>
              <a:rPr lang="cs-CZ" dirty="0" smtClean="0"/>
              <a:t>147.229.21.102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7056784" cy="38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cs-CZ" b="1" dirty="0"/>
              <a:t>IP (Internet </a:t>
            </a:r>
            <a:r>
              <a:rPr lang="cs-CZ" b="1" dirty="0" err="1"/>
              <a:t>Protocol</a:t>
            </a:r>
            <a:r>
              <a:rPr lang="cs-CZ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verze </a:t>
            </a:r>
            <a:r>
              <a:rPr lang="cs-CZ" b="1" dirty="0"/>
              <a:t>4</a:t>
            </a:r>
          </a:p>
          <a:p>
            <a:r>
              <a:rPr lang="cs-CZ" dirty="0" smtClean="0"/>
              <a:t>32 </a:t>
            </a:r>
            <a:r>
              <a:rPr lang="cs-CZ" dirty="0"/>
              <a:t>bitové adresy</a:t>
            </a:r>
          </a:p>
          <a:p>
            <a:r>
              <a:rPr lang="cs-CZ" dirty="0" smtClean="0"/>
              <a:t>cca </a:t>
            </a:r>
            <a:r>
              <a:rPr lang="cs-CZ" dirty="0"/>
              <a:t>4 miliardy různých IP adres, dnes nedostačující</a:t>
            </a:r>
          </a:p>
          <a:p>
            <a:pPr marL="0" indent="0">
              <a:buNone/>
            </a:pPr>
            <a:r>
              <a:rPr lang="cs-CZ" b="1" dirty="0" smtClean="0"/>
              <a:t>verze </a:t>
            </a:r>
            <a:r>
              <a:rPr lang="cs-CZ" b="1" dirty="0"/>
              <a:t>6</a:t>
            </a:r>
          </a:p>
          <a:p>
            <a:r>
              <a:rPr lang="cs-CZ" dirty="0" smtClean="0"/>
              <a:t>128 </a:t>
            </a:r>
            <a:r>
              <a:rPr lang="cs-CZ" dirty="0"/>
              <a:t>bitové adresy</a:t>
            </a:r>
          </a:p>
          <a:p>
            <a:r>
              <a:rPr lang="cs-CZ" dirty="0" smtClean="0"/>
              <a:t>podpora </a:t>
            </a:r>
            <a:r>
              <a:rPr lang="cs-CZ" dirty="0"/>
              <a:t>bezpečnosti</a:t>
            </a:r>
          </a:p>
          <a:p>
            <a:r>
              <a:rPr lang="cs-CZ" dirty="0" smtClean="0"/>
              <a:t>podpora </a:t>
            </a:r>
            <a:r>
              <a:rPr lang="cs-CZ" dirty="0"/>
              <a:t>pro mobilní zařízení</a:t>
            </a:r>
          </a:p>
          <a:p>
            <a:r>
              <a:rPr lang="cs-CZ" dirty="0" smtClean="0"/>
              <a:t>funkce </a:t>
            </a:r>
            <a:r>
              <a:rPr lang="cs-CZ" dirty="0"/>
              <a:t>pro zajištění úrovně služeb (</a:t>
            </a:r>
            <a:r>
              <a:rPr lang="cs-CZ" dirty="0" err="1"/>
              <a:t>QoS</a:t>
            </a:r>
            <a:r>
              <a:rPr lang="cs-CZ" dirty="0"/>
              <a:t> -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)</a:t>
            </a:r>
          </a:p>
          <a:p>
            <a:r>
              <a:rPr lang="cs-CZ" dirty="0" smtClean="0"/>
              <a:t>není </a:t>
            </a:r>
            <a:r>
              <a:rPr lang="cs-CZ" dirty="0"/>
              <a:t>zpětně kompatibilní s IPv4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9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protokoly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ARP</a:t>
            </a:r>
            <a:r>
              <a:rPr lang="cs-CZ" dirty="0" smtClean="0"/>
              <a:t> (</a:t>
            </a:r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Resolution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) se používá k nalezení fyzické adresy MAC podle známé IP adresy. Protokol v případě potřeby vyšle datagram s informací o hledané IP adrese a adresuje ho všem stanicím v síti. Uzel s hledanou adresou reaguje odpovědí s vyplněnou svou MAC adresou. Pokud hledaný uzel není ve stejném segmentu, odpoví svou adresou příslušný směrovač.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Příbuzný protokol </a:t>
            </a:r>
            <a:r>
              <a:rPr lang="cs-CZ" b="1" dirty="0" smtClean="0"/>
              <a:t>RARP</a:t>
            </a:r>
            <a:r>
              <a:rPr lang="cs-CZ" dirty="0" smtClean="0"/>
              <a:t> (Reverse </a:t>
            </a:r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Resolution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) má za úkol najít IP adresu na základě fyzické adresy.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7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protokoly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ICMP</a:t>
            </a:r>
            <a:r>
              <a:rPr lang="cs-CZ" dirty="0" smtClean="0"/>
              <a:t> (Internet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) </a:t>
            </a:r>
            <a:r>
              <a:rPr lang="cs-CZ" dirty="0"/>
              <a:t>slouží k přenosu </a:t>
            </a:r>
            <a:r>
              <a:rPr lang="cs-CZ" dirty="0" smtClean="0"/>
              <a:t>řídicích </a:t>
            </a:r>
            <a:r>
              <a:rPr lang="cs-CZ" dirty="0"/>
              <a:t>hlášení, které se týkají chybových stavů a zvláštních okolností při přenosu. Používá se např. v programu ping pro testování dostupnosti počítače, nebo programem </a:t>
            </a:r>
            <a:r>
              <a:rPr lang="cs-CZ" dirty="0" err="1"/>
              <a:t>traceroute</a:t>
            </a:r>
            <a:r>
              <a:rPr lang="cs-CZ" dirty="0"/>
              <a:t> pro sledování cesty paketů k jinému uzlu.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5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TCP</a:t>
            </a:r>
            <a:r>
              <a:rPr lang="cs-CZ" dirty="0"/>
              <a:t> (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Spolehlivá </a:t>
            </a:r>
            <a:r>
              <a:rPr lang="cs-CZ" dirty="0"/>
              <a:t>transportní služba, doručí adresátovi všechna data bez ztráty a ve správném pořadí.</a:t>
            </a:r>
          </a:p>
          <a:p>
            <a:r>
              <a:rPr lang="cs-CZ" dirty="0" smtClean="0"/>
              <a:t>Vytváří virtuální okruh mezi koncovými aplikacemi, tedy spolehlivý přenos dat.</a:t>
            </a:r>
          </a:p>
          <a:p>
            <a:r>
              <a:rPr lang="cs-CZ" dirty="0" smtClean="0"/>
              <a:t>Má fáze navázání spojení, přenos dat a ukončení spojení.</a:t>
            </a:r>
          </a:p>
          <a:p>
            <a:r>
              <a:rPr lang="cs-CZ" dirty="0" smtClean="0"/>
              <a:t>Transparentní přenos libovolných dat.</a:t>
            </a:r>
          </a:p>
          <a:p>
            <a:r>
              <a:rPr lang="cs-CZ" dirty="0" smtClean="0"/>
              <a:t>Plně duplexní spojení, současný obousměrný přenos dat.</a:t>
            </a:r>
          </a:p>
          <a:p>
            <a:r>
              <a:rPr lang="cs-CZ" dirty="0" smtClean="0"/>
              <a:t>Rozlišování aplikací pomocí </a:t>
            </a:r>
            <a:r>
              <a:rPr lang="cs-CZ" b="1" dirty="0" smtClean="0"/>
              <a:t>portů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UDP</a:t>
            </a:r>
            <a:r>
              <a:rPr lang="cs-CZ" dirty="0"/>
              <a:t> (User Datagram </a:t>
            </a:r>
            <a:r>
              <a:rPr lang="cs-CZ" dirty="0" err="1"/>
              <a:t>Protocol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poskytuje </a:t>
            </a:r>
            <a:r>
              <a:rPr lang="cs-CZ" dirty="0"/>
              <a:t>nespolehlivou transportní službu pro takové aplikace, které nepotřebují spolehlivost, jakou má protokol TCP. </a:t>
            </a:r>
            <a:endParaRPr lang="cs-CZ" dirty="0" smtClean="0"/>
          </a:p>
          <a:p>
            <a:r>
              <a:rPr lang="cs-CZ" dirty="0" smtClean="0"/>
              <a:t>Nemá </a:t>
            </a:r>
            <a:r>
              <a:rPr lang="cs-CZ" dirty="0"/>
              <a:t>fázi navazování a ukončení spojení a už první segment UDP obsahuje aplikační data. </a:t>
            </a:r>
            <a:endParaRPr lang="cs-CZ" dirty="0" smtClean="0"/>
          </a:p>
          <a:p>
            <a:r>
              <a:rPr lang="cs-CZ" dirty="0" smtClean="0"/>
              <a:t>UDP </a:t>
            </a:r>
            <a:r>
              <a:rPr lang="cs-CZ" dirty="0"/>
              <a:t>je používán aplikacemi </a:t>
            </a:r>
            <a:r>
              <a:rPr lang="cs-CZ" dirty="0" smtClean="0"/>
              <a:t>DNS, DHCP</a:t>
            </a:r>
            <a:r>
              <a:rPr lang="cs-CZ" dirty="0"/>
              <a:t>, </a:t>
            </a:r>
            <a:r>
              <a:rPr lang="cs-CZ" dirty="0" smtClean="0"/>
              <a:t>BOOTP, TFTP</a:t>
            </a:r>
            <a:r>
              <a:rPr lang="cs-CZ" dirty="0"/>
              <a:t>, SNMP, </a:t>
            </a:r>
            <a:r>
              <a:rPr lang="cs-CZ" dirty="0" smtClean="0"/>
              <a:t>...</a:t>
            </a:r>
          </a:p>
          <a:p>
            <a:r>
              <a:rPr lang="cs-CZ" dirty="0"/>
              <a:t>P</a:t>
            </a:r>
            <a:r>
              <a:rPr lang="cs-CZ" dirty="0" smtClean="0"/>
              <a:t>rotokol UDP používá </a:t>
            </a:r>
            <a:r>
              <a:rPr lang="cs-CZ" dirty="0"/>
              <a:t>podobně jako TCP čísla portů pro identifikaci aplikačních protokolů.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aplikační protokoly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DNS</a:t>
            </a:r>
            <a:r>
              <a:rPr lang="cs-CZ" sz="2000" dirty="0" smtClean="0"/>
              <a:t> </a:t>
            </a:r>
            <a:r>
              <a:rPr lang="cs-CZ" sz="2000" dirty="0"/>
              <a:t>– systém doménových jmen</a:t>
            </a:r>
          </a:p>
          <a:p>
            <a:r>
              <a:rPr lang="cs-CZ" sz="2000" b="1" dirty="0" smtClean="0"/>
              <a:t>DHCP</a:t>
            </a:r>
            <a:r>
              <a:rPr lang="cs-CZ" sz="2000" dirty="0" smtClean="0"/>
              <a:t> </a:t>
            </a:r>
            <a:r>
              <a:rPr lang="cs-CZ" sz="2000" dirty="0"/>
              <a:t>– dynamické přidělování IP adres</a:t>
            </a:r>
          </a:p>
          <a:p>
            <a:r>
              <a:rPr lang="cs-CZ" sz="2000" b="1" dirty="0"/>
              <a:t>NTP</a:t>
            </a:r>
            <a:r>
              <a:rPr lang="cs-CZ" sz="2000" dirty="0"/>
              <a:t> – synchronizace času (šíření přesného času)</a:t>
            </a:r>
          </a:p>
          <a:p>
            <a:r>
              <a:rPr lang="cs-CZ" sz="2000" b="1" dirty="0" smtClean="0"/>
              <a:t>NTLM</a:t>
            </a:r>
            <a:r>
              <a:rPr lang="cs-CZ" sz="2000" dirty="0" smtClean="0"/>
              <a:t> </a:t>
            </a:r>
            <a:r>
              <a:rPr lang="cs-CZ" sz="2000" dirty="0"/>
              <a:t>Autentizační protokol Windows</a:t>
            </a:r>
          </a:p>
          <a:p>
            <a:r>
              <a:rPr lang="cs-CZ" sz="2000" b="1" dirty="0"/>
              <a:t>FTP</a:t>
            </a:r>
            <a:r>
              <a:rPr lang="cs-CZ" sz="2000" dirty="0"/>
              <a:t> – přenos souborů po síti</a:t>
            </a:r>
          </a:p>
          <a:p>
            <a:r>
              <a:rPr lang="cs-CZ" sz="2000" b="1" dirty="0"/>
              <a:t>HTTP</a:t>
            </a:r>
            <a:r>
              <a:rPr lang="cs-CZ" sz="2000" dirty="0"/>
              <a:t> – přenos hypertextových dokumentů (WWW)</a:t>
            </a:r>
          </a:p>
          <a:p>
            <a:r>
              <a:rPr lang="cs-CZ" sz="2000" b="1" dirty="0" err="1"/>
              <a:t>WebDAV</a:t>
            </a:r>
            <a:r>
              <a:rPr lang="cs-CZ" sz="2000" dirty="0"/>
              <a:t> – rozšíření HTTP o práci se soubory</a:t>
            </a:r>
          </a:p>
          <a:p>
            <a:r>
              <a:rPr lang="cs-CZ" sz="2000" b="1" dirty="0" smtClean="0"/>
              <a:t>POP3</a:t>
            </a:r>
            <a:r>
              <a:rPr lang="cs-CZ" sz="2000" dirty="0" smtClean="0"/>
              <a:t> </a:t>
            </a:r>
            <a:r>
              <a:rPr lang="cs-CZ" sz="2000" dirty="0"/>
              <a:t>(Post Office </a:t>
            </a:r>
            <a:r>
              <a:rPr lang="cs-CZ" sz="2000" dirty="0" err="1"/>
              <a:t>Protocol</a:t>
            </a:r>
            <a:r>
              <a:rPr lang="cs-CZ" sz="2000" dirty="0"/>
              <a:t>) – protokol pro získání pošty z poštovního serveru.</a:t>
            </a:r>
          </a:p>
          <a:p>
            <a:r>
              <a:rPr lang="cs-CZ" sz="2000" b="1" dirty="0"/>
              <a:t>IMAP</a:t>
            </a:r>
            <a:r>
              <a:rPr lang="cs-CZ" sz="2000" dirty="0"/>
              <a:t> (Internet </a:t>
            </a:r>
            <a:r>
              <a:rPr lang="cs-CZ" sz="2000" dirty="0" err="1"/>
              <a:t>Message</a:t>
            </a:r>
            <a:r>
              <a:rPr lang="cs-CZ" sz="2000" dirty="0"/>
              <a:t> Access </a:t>
            </a:r>
            <a:r>
              <a:rPr lang="cs-CZ" sz="2000" dirty="0" err="1"/>
              <a:t>Protocol</a:t>
            </a:r>
            <a:r>
              <a:rPr lang="cs-CZ" sz="2000" dirty="0"/>
              <a:t>) umožňuje manipulovat s jednotlivými e-mail zprávami na poštovním serveru.</a:t>
            </a:r>
          </a:p>
          <a:p>
            <a:r>
              <a:rPr lang="cs-CZ" sz="2000" b="1" dirty="0" smtClean="0"/>
              <a:t>SMTP</a:t>
            </a:r>
            <a:r>
              <a:rPr lang="cs-CZ" sz="2000" dirty="0" smtClean="0"/>
              <a:t> </a:t>
            </a:r>
            <a:r>
              <a:rPr lang="cs-CZ" sz="2000" dirty="0"/>
              <a:t>– zasílání elektronické </a:t>
            </a:r>
            <a:r>
              <a:rPr lang="cs-CZ" sz="2000" dirty="0" smtClean="0"/>
              <a:t>pošty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1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Univerzální </a:t>
            </a:r>
            <a:r>
              <a:rPr lang="cs-CZ" b="1" dirty="0"/>
              <a:t>kabelážní </a:t>
            </a:r>
            <a:r>
              <a:rPr lang="cs-CZ" b="1" dirty="0" smtClean="0"/>
              <a:t>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Univerzální </a:t>
            </a:r>
            <a:r>
              <a:rPr lang="cs-CZ" sz="2400" b="1" dirty="0"/>
              <a:t>kabelážní </a:t>
            </a:r>
            <a:r>
              <a:rPr lang="cs-CZ" sz="2400" b="1" dirty="0" smtClean="0"/>
              <a:t>systém </a:t>
            </a:r>
            <a:r>
              <a:rPr lang="cs-CZ" sz="2400" dirty="0" smtClean="0"/>
              <a:t>v </a:t>
            </a:r>
            <a:r>
              <a:rPr lang="cs-CZ" sz="2400" dirty="0"/>
              <a:t>rámci budovy, který umožňuje přenos </a:t>
            </a:r>
            <a:r>
              <a:rPr lang="cs-CZ" sz="2400" dirty="0" smtClean="0"/>
              <a:t>digitálních </a:t>
            </a:r>
            <a:r>
              <a:rPr lang="cs-CZ" sz="2400" dirty="0"/>
              <a:t>a analogových signálů bez nutnosti další instalace speciálních kabelových rozvodů.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21" y="2780928"/>
            <a:ext cx="4698135" cy="38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Univerzální </a:t>
            </a:r>
            <a:r>
              <a:rPr lang="cs-CZ" dirty="0"/>
              <a:t>kabelážní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Norma </a:t>
            </a:r>
            <a:r>
              <a:rPr lang="cs-CZ" b="1" dirty="0"/>
              <a:t>ČSN EN 50173-1 </a:t>
            </a:r>
            <a:r>
              <a:rPr lang="cs-CZ" dirty="0"/>
              <a:t>definuje univerzální kabeláž jako strukturovaný </a:t>
            </a:r>
            <a:r>
              <a:rPr lang="cs-CZ" b="1" dirty="0"/>
              <a:t>telekomunikační kabelážní systém</a:t>
            </a:r>
            <a:r>
              <a:rPr lang="cs-CZ" dirty="0"/>
              <a:t>, který je schopen podporovat široký rozsah aplikací. </a:t>
            </a:r>
            <a:endParaRPr lang="cs-CZ" dirty="0" smtClean="0"/>
          </a:p>
          <a:p>
            <a:r>
              <a:rPr lang="cs-CZ" dirty="0" smtClean="0"/>
              <a:t>Univerzální </a:t>
            </a:r>
            <a:r>
              <a:rPr lang="cs-CZ" dirty="0"/>
              <a:t>kabeláž zahrnuje až tři kabelážní </a:t>
            </a:r>
            <a:r>
              <a:rPr lang="cs-CZ" dirty="0" smtClean="0"/>
              <a:t>podsystémy:</a:t>
            </a:r>
          </a:p>
          <a:p>
            <a:pPr lvl="1"/>
            <a:r>
              <a:rPr lang="cs-CZ" b="1" dirty="0"/>
              <a:t>Kabeláž pracoviště </a:t>
            </a:r>
            <a:r>
              <a:rPr lang="cs-CZ" dirty="0" smtClean="0"/>
              <a:t>– kabeláž </a:t>
            </a:r>
            <a:r>
              <a:rPr lang="cs-CZ" dirty="0"/>
              <a:t>od konektoru datové zásuvky ke koncovému zařízení. </a:t>
            </a:r>
          </a:p>
          <a:p>
            <a:pPr lvl="1"/>
            <a:r>
              <a:rPr lang="cs-CZ" b="1" dirty="0" smtClean="0"/>
              <a:t>Horizontální </a:t>
            </a:r>
            <a:r>
              <a:rPr lang="cs-CZ" b="1" dirty="0"/>
              <a:t>kabeláž </a:t>
            </a:r>
            <a:r>
              <a:rPr lang="cs-CZ" dirty="0" smtClean="0"/>
              <a:t>– kabeláž</a:t>
            </a:r>
            <a:r>
              <a:rPr lang="cs-CZ" dirty="0"/>
              <a:t>, která sahá od rozvaděče patra až po datovou zásuvku. </a:t>
            </a:r>
            <a:endParaRPr lang="cs-CZ" dirty="0" smtClean="0"/>
          </a:p>
          <a:p>
            <a:pPr lvl="1"/>
            <a:r>
              <a:rPr lang="cs-CZ" b="1" dirty="0" smtClean="0"/>
              <a:t>Páteřní </a:t>
            </a:r>
            <a:r>
              <a:rPr lang="cs-CZ" b="1" dirty="0"/>
              <a:t>kabeláž budovy </a:t>
            </a:r>
            <a:r>
              <a:rPr lang="cs-CZ" dirty="0" smtClean="0"/>
              <a:t>– kabeláž</a:t>
            </a:r>
            <a:r>
              <a:rPr lang="cs-CZ" dirty="0"/>
              <a:t>, která sahá od rozvaděče budovy až po rozvaděče patra. </a:t>
            </a:r>
            <a:endParaRPr lang="cs-CZ" dirty="0" smtClean="0"/>
          </a:p>
          <a:p>
            <a:pPr lvl="1"/>
            <a:r>
              <a:rPr lang="cs-CZ" b="1" dirty="0" smtClean="0"/>
              <a:t>Páteřní </a:t>
            </a:r>
            <a:r>
              <a:rPr lang="cs-CZ" b="1" dirty="0"/>
              <a:t>kabeláž areálu </a:t>
            </a:r>
            <a:r>
              <a:rPr lang="cs-CZ" dirty="0" smtClean="0"/>
              <a:t>– kabeláž</a:t>
            </a:r>
            <a:r>
              <a:rPr lang="cs-CZ" dirty="0"/>
              <a:t>, která sahá od rozvaděče areálu až po rozvaděče budovy.</a:t>
            </a:r>
          </a:p>
          <a:p>
            <a:pPr marL="57150" indent="0">
              <a:buNone/>
            </a:pPr>
            <a:r>
              <a:rPr lang="cs-CZ" dirty="0" smtClean="0"/>
              <a:t>Kabelážní </a:t>
            </a:r>
            <a:r>
              <a:rPr lang="cs-CZ" dirty="0"/>
              <a:t>podsystémy jsou spolu spojeny, aby vytvořily univerzální kabelážní </a:t>
            </a:r>
            <a:r>
              <a:rPr lang="cs-CZ" dirty="0" smtClean="0"/>
              <a:t>systém.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0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Funkční </a:t>
            </a:r>
            <a:r>
              <a:rPr lang="cs-CZ" dirty="0"/>
              <a:t>prvky univerzální </a:t>
            </a:r>
            <a:r>
              <a:rPr lang="cs-CZ" dirty="0" smtClean="0"/>
              <a:t>kabeláže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rozvodný </a:t>
            </a:r>
            <a:r>
              <a:rPr lang="cs-CZ" dirty="0"/>
              <a:t>uzel areálu (CD) </a:t>
            </a:r>
          </a:p>
          <a:p>
            <a:r>
              <a:rPr lang="cs-CZ" dirty="0"/>
              <a:t>páteřní kabel areálu </a:t>
            </a:r>
          </a:p>
          <a:p>
            <a:r>
              <a:rPr lang="cs-CZ" dirty="0"/>
              <a:t>rozvodný uzel budovy (BD) </a:t>
            </a:r>
          </a:p>
          <a:p>
            <a:r>
              <a:rPr lang="cs-CZ" dirty="0"/>
              <a:t>páteřní kabel budovy </a:t>
            </a:r>
          </a:p>
          <a:p>
            <a:r>
              <a:rPr lang="cs-CZ" dirty="0"/>
              <a:t>rozvodný uzel podlaží (FD) – datový rozvaděč </a:t>
            </a:r>
          </a:p>
          <a:p>
            <a:r>
              <a:rPr lang="cs-CZ" dirty="0"/>
              <a:t>horizontální kabel – datový kabel </a:t>
            </a:r>
          </a:p>
          <a:p>
            <a:r>
              <a:rPr lang="cs-CZ" dirty="0"/>
              <a:t>konsolidační bod (CP) </a:t>
            </a:r>
          </a:p>
          <a:p>
            <a:r>
              <a:rPr lang="cs-CZ" dirty="0"/>
              <a:t>kabel konsolidačního bodu (CP kabel) </a:t>
            </a:r>
          </a:p>
          <a:p>
            <a:r>
              <a:rPr lang="it-IT" dirty="0"/>
              <a:t>sestava TO pro více uživatelů </a:t>
            </a:r>
          </a:p>
          <a:p>
            <a:r>
              <a:rPr lang="cs-CZ" dirty="0"/>
              <a:t>telekomunikační vývod (TO) – datová zásuvka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3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60848"/>
            <a:ext cx="8667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Pasivní prvky – termíny</a:t>
            </a:r>
            <a:endParaRPr lang="cs-CZ" dirty="0"/>
          </a:p>
        </p:txBody>
      </p:sp>
      <p:sp>
        <p:nvSpPr>
          <p:cNvPr id="3" name="Čárový popisek 2 (bez ohraničení) 2"/>
          <p:cNvSpPr/>
          <p:nvPr/>
        </p:nvSpPr>
        <p:spPr>
          <a:xfrm>
            <a:off x="1547664" y="1484784"/>
            <a:ext cx="2016224" cy="432048"/>
          </a:xfrm>
          <a:prstGeom prst="callout2">
            <a:avLst>
              <a:gd name="adj1" fmla="val 50743"/>
              <a:gd name="adj2" fmla="val -6751"/>
              <a:gd name="adj3" fmla="val 72891"/>
              <a:gd name="adj4" fmla="val -19304"/>
              <a:gd name="adj5" fmla="val 271084"/>
              <a:gd name="adj6" fmla="val -3121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Propojovací kabel</a:t>
            </a:r>
            <a:endParaRPr lang="cs-CZ" dirty="0"/>
          </a:p>
        </p:txBody>
      </p:sp>
      <p:sp>
        <p:nvSpPr>
          <p:cNvPr id="5" name="Čárový popisek 2 (bez ohraničení) 4"/>
          <p:cNvSpPr/>
          <p:nvPr/>
        </p:nvSpPr>
        <p:spPr>
          <a:xfrm>
            <a:off x="2987824" y="3217725"/>
            <a:ext cx="1728192" cy="432048"/>
          </a:xfrm>
          <a:prstGeom prst="callout2">
            <a:avLst>
              <a:gd name="adj1" fmla="val 50743"/>
              <a:gd name="adj2" fmla="val -6751"/>
              <a:gd name="adj3" fmla="val 21210"/>
              <a:gd name="adj4" fmla="val -20886"/>
              <a:gd name="adj5" fmla="val -16849"/>
              <a:gd name="adj6" fmla="val -354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Datová zásuvka</a:t>
            </a:r>
            <a:endParaRPr lang="cs-CZ" dirty="0"/>
          </a:p>
        </p:txBody>
      </p:sp>
      <p:sp>
        <p:nvSpPr>
          <p:cNvPr id="6" name="Čárový popisek 2 (bez ohraničení) 5"/>
          <p:cNvSpPr/>
          <p:nvPr/>
        </p:nvSpPr>
        <p:spPr>
          <a:xfrm>
            <a:off x="6372200" y="1484784"/>
            <a:ext cx="2016224" cy="432048"/>
          </a:xfrm>
          <a:prstGeom prst="callout2">
            <a:avLst>
              <a:gd name="adj1" fmla="val 50743"/>
              <a:gd name="adj2" fmla="val -6751"/>
              <a:gd name="adj3" fmla="val 70430"/>
              <a:gd name="adj4" fmla="val -20886"/>
              <a:gd name="adj5" fmla="val 234170"/>
              <a:gd name="adj6" fmla="val -30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Propojovací panel</a:t>
            </a:r>
            <a:endParaRPr lang="cs-CZ" dirty="0"/>
          </a:p>
        </p:txBody>
      </p:sp>
      <p:pic>
        <p:nvPicPr>
          <p:cNvPr id="8" name="Picture 10" descr="https://encrypted-tbn3.gstatic.com/images?q=tbn:ANd9GcRu7IraigkfCzy5wNLb1hwMYUgWblJS99IVE_Wj7375Ok3tlz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04" y="3649773"/>
            <a:ext cx="2338991" cy="13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očíta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5" y="3455026"/>
            <a:ext cx="2250567" cy="14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Čárový popisek 2 (bez ohraničení) 9"/>
          <p:cNvSpPr/>
          <p:nvPr/>
        </p:nvSpPr>
        <p:spPr>
          <a:xfrm>
            <a:off x="1537855" y="5013176"/>
            <a:ext cx="936104" cy="432048"/>
          </a:xfrm>
          <a:prstGeom prst="callout2">
            <a:avLst>
              <a:gd name="adj1" fmla="val 50743"/>
              <a:gd name="adj2" fmla="val -6751"/>
              <a:gd name="adj3" fmla="val 21210"/>
              <a:gd name="adj4" fmla="val -20886"/>
              <a:gd name="adj5" fmla="val -16849"/>
              <a:gd name="adj6" fmla="val -354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Uživatel</a:t>
            </a:r>
            <a:endParaRPr lang="cs-CZ" dirty="0"/>
          </a:p>
        </p:txBody>
      </p:sp>
      <p:sp>
        <p:nvSpPr>
          <p:cNvPr id="11" name="Čárový popisek 2 (bez ohraničení) 10"/>
          <p:cNvSpPr/>
          <p:nvPr/>
        </p:nvSpPr>
        <p:spPr>
          <a:xfrm>
            <a:off x="5148064" y="5229200"/>
            <a:ext cx="1675640" cy="432048"/>
          </a:xfrm>
          <a:prstGeom prst="callout2">
            <a:avLst>
              <a:gd name="adj1" fmla="val 43360"/>
              <a:gd name="adj2" fmla="val 104560"/>
              <a:gd name="adj3" fmla="val 31054"/>
              <a:gd name="adj4" fmla="val 128519"/>
              <a:gd name="adj5" fmla="val -53763"/>
              <a:gd name="adj6" fmla="val 1616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Aktivní prvek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3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Pasivní prvky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812090" y="1343198"/>
            <a:ext cx="1540768" cy="20547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989727" y="1342713"/>
            <a:ext cx="1543673" cy="2058647"/>
          </a:xfrm>
          <a:prstGeom prst="rect">
            <a:avLst/>
          </a:prstGeom>
        </p:spPr>
      </p:pic>
      <p:pic>
        <p:nvPicPr>
          <p:cNvPr id="1028" name="Picture 4" descr="http://www.t-cz.com/kabel-solarix-cat5e-utp-lsoh-305m-box-sxkd-5e-utp-lsoh_ig9370.jpg?attname=thumbnail&amp;attpedid=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61" y="3164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aXVCHDhEvynbqkBNI-E-ntrYCaxfhhDgV_Lwtu1YfQz1-saBa0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03" y="446997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SWmbqbvu4n3Z2d_WX9o-YqEV-c_10uD_TYZzqrFOroMhH3glq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9396"/>
            <a:ext cx="2058647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Sf2vD1IkPsIbhcPrEO1U6-KDSoHLS35YYsWKVoMH2HyqKtciQeO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9" y="1600200"/>
            <a:ext cx="2803205" cy="44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QfaVsnqUfkyy-K4TR0kq7b6GrEUflde9N1OuT2suyEsNNW61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88" y="4886044"/>
            <a:ext cx="1349896" cy="118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2.gstatic.com/images?q=tbn:ANd9GcQJ8Q_elKwgBDrYVVGfhOT6H0gp1azmcJiRCVIroZyXjjm51cs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44" y="3484401"/>
            <a:ext cx="1111888" cy="12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2016</Words>
  <Application>Microsoft Office PowerPoint</Application>
  <PresentationFormat>Předvádění na obrazovce (4:3)</PresentationFormat>
  <Paragraphs>273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Počítačové sítě</vt:lpstr>
      <vt:lpstr>Jak to dříve vypadalo</vt:lpstr>
      <vt:lpstr>SoHo jak to vypadá u nás doma</vt:lpstr>
      <vt:lpstr>Počítačová síť</vt:lpstr>
      <vt:lpstr>Univerzální kabelážní systém</vt:lpstr>
      <vt:lpstr>Univerzální kabelážní systém</vt:lpstr>
      <vt:lpstr>Funkční prvky univerzální kabeláže</vt:lpstr>
      <vt:lpstr>Pasivní prvky – termíny</vt:lpstr>
      <vt:lpstr>Pasivní prvky</vt:lpstr>
      <vt:lpstr>Rozvaděč</vt:lpstr>
      <vt:lpstr>Patch panel</vt:lpstr>
      <vt:lpstr>Zásuvka</vt:lpstr>
      <vt:lpstr>Volba kabelu</vt:lpstr>
      <vt:lpstr>Metalická kabeláž</vt:lpstr>
      <vt:lpstr>Klasifikace metalických kabelážních systémů EIA/TIA 568B</vt:lpstr>
      <vt:lpstr>Základní požadavky</vt:lpstr>
      <vt:lpstr>Projekt</vt:lpstr>
      <vt:lpstr>Dokumentace</vt:lpstr>
      <vt:lpstr>Realizace, měření, certifikace</vt:lpstr>
      <vt:lpstr>Propojovací panel</vt:lpstr>
      <vt:lpstr>Datová zásuvka</vt:lpstr>
      <vt:lpstr>Aktivní prvky – IT specialista</vt:lpstr>
      <vt:lpstr>Dělení počítačových sítí – role </vt:lpstr>
      <vt:lpstr>Dělení počítačových sítí - topologie</vt:lpstr>
      <vt:lpstr>PoE (Power over Ethernet)</vt:lpstr>
      <vt:lpstr>PoE (Power over Ethernet)</vt:lpstr>
      <vt:lpstr>Ethernet</vt:lpstr>
      <vt:lpstr>(Ethernetová) MAC adresa</vt:lpstr>
      <vt:lpstr>Zjištění MAC adresy ve Windows</vt:lpstr>
      <vt:lpstr>Verze sítě Ethernet</vt:lpstr>
      <vt:lpstr>TCP/IP</vt:lpstr>
      <vt:lpstr>Síťová architektura</vt:lpstr>
      <vt:lpstr>Síťový protokol TCP/IP</vt:lpstr>
      <vt:lpstr>TCP/IP</vt:lpstr>
      <vt:lpstr>Adresy v IPv4</vt:lpstr>
      <vt:lpstr>Adresy v IPv6</vt:lpstr>
      <vt:lpstr>Adresy v IPv6</vt:lpstr>
      <vt:lpstr>DNS (Domain Name System)</vt:lpstr>
      <vt:lpstr>Doménová adresa</vt:lpstr>
      <vt:lpstr>NSLOOKUP</vt:lpstr>
      <vt:lpstr>NSLOOKUP Online</vt:lpstr>
      <vt:lpstr>IP (Internet Protocol)</vt:lpstr>
      <vt:lpstr>Základní protokoly</vt:lpstr>
      <vt:lpstr>Základní protokoly</vt:lpstr>
      <vt:lpstr>TCP (Transmission Control Protocol)</vt:lpstr>
      <vt:lpstr>UDP (User Datagram Protocol)</vt:lpstr>
      <vt:lpstr>Základní aplikační protokoly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</dc:title>
  <dc:creator>michal</dc:creator>
  <cp:lastModifiedBy>admin</cp:lastModifiedBy>
  <cp:revision>140</cp:revision>
  <dcterms:created xsi:type="dcterms:W3CDTF">2013-10-01T07:26:44Z</dcterms:created>
  <dcterms:modified xsi:type="dcterms:W3CDTF">2015-10-01T13:59:27Z</dcterms:modified>
</cp:coreProperties>
</file>